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notesMasterIdLst>
    <p:notesMasterId r:id="rId80"/>
  </p:notesMasterIdLst>
  <p:sldIdLst>
    <p:sldId id="256" r:id="rId2"/>
    <p:sldId id="298" r:id="rId3"/>
    <p:sldId id="455" r:id="rId4"/>
    <p:sldId id="259" r:id="rId5"/>
    <p:sldId id="288" r:id="rId6"/>
    <p:sldId id="287" r:id="rId7"/>
    <p:sldId id="458" r:id="rId8"/>
    <p:sldId id="292" r:id="rId9"/>
    <p:sldId id="459" r:id="rId10"/>
    <p:sldId id="293" r:id="rId11"/>
    <p:sldId id="461" r:id="rId12"/>
    <p:sldId id="360" r:id="rId13"/>
    <p:sldId id="460" r:id="rId14"/>
    <p:sldId id="456" r:id="rId15"/>
    <p:sldId id="462" r:id="rId16"/>
    <p:sldId id="297" r:id="rId17"/>
    <p:sldId id="353" r:id="rId18"/>
    <p:sldId id="302" r:id="rId19"/>
    <p:sldId id="356" r:id="rId20"/>
    <p:sldId id="355" r:id="rId21"/>
    <p:sldId id="305" r:id="rId22"/>
    <p:sldId id="307" r:id="rId23"/>
    <p:sldId id="260" r:id="rId24"/>
    <p:sldId id="262" r:id="rId25"/>
    <p:sldId id="263" r:id="rId26"/>
    <p:sldId id="270" r:id="rId27"/>
    <p:sldId id="308" r:id="rId28"/>
    <p:sldId id="271" r:id="rId29"/>
    <p:sldId id="273" r:id="rId30"/>
    <p:sldId id="315" r:id="rId31"/>
    <p:sldId id="335" r:id="rId32"/>
    <p:sldId id="336" r:id="rId33"/>
    <p:sldId id="337" r:id="rId34"/>
    <p:sldId id="338" r:id="rId35"/>
    <p:sldId id="339" r:id="rId36"/>
    <p:sldId id="357" r:id="rId37"/>
    <p:sldId id="351" r:id="rId38"/>
    <p:sldId id="345" r:id="rId39"/>
    <p:sldId id="346" r:id="rId40"/>
    <p:sldId id="347" r:id="rId41"/>
    <p:sldId id="363" r:id="rId42"/>
    <p:sldId id="348" r:id="rId43"/>
    <p:sldId id="362" r:id="rId44"/>
    <p:sldId id="349" r:id="rId45"/>
    <p:sldId id="350" r:id="rId46"/>
    <p:sldId id="463" r:id="rId47"/>
    <p:sldId id="316" r:id="rId48"/>
    <p:sldId id="359" r:id="rId49"/>
    <p:sldId id="465" r:id="rId50"/>
    <p:sldId id="361" r:id="rId51"/>
    <p:sldId id="466" r:id="rId52"/>
    <p:sldId id="467" r:id="rId53"/>
    <p:sldId id="468" r:id="rId54"/>
    <p:sldId id="365" r:id="rId55"/>
    <p:sldId id="364" r:id="rId56"/>
    <p:sldId id="318" r:id="rId57"/>
    <p:sldId id="319" r:id="rId58"/>
    <p:sldId id="469" r:id="rId59"/>
    <p:sldId id="370" r:id="rId60"/>
    <p:sldId id="374" r:id="rId61"/>
    <p:sldId id="371" r:id="rId62"/>
    <p:sldId id="320" r:id="rId63"/>
    <p:sldId id="475" r:id="rId64"/>
    <p:sldId id="321" r:id="rId65"/>
    <p:sldId id="470" r:id="rId66"/>
    <p:sldId id="358" r:id="rId67"/>
    <p:sldId id="471" r:id="rId68"/>
    <p:sldId id="472" r:id="rId69"/>
    <p:sldId id="473" r:id="rId70"/>
    <p:sldId id="474" r:id="rId71"/>
    <p:sldId id="344" r:id="rId72"/>
    <p:sldId id="354" r:id="rId73"/>
    <p:sldId id="341" r:id="rId74"/>
    <p:sldId id="314" r:id="rId75"/>
    <p:sldId id="457" r:id="rId76"/>
    <p:sldId id="343" r:id="rId77"/>
    <p:sldId id="284" r:id="rId78"/>
    <p:sldId id="342" r:id="rId79"/>
  </p:sldIdLst>
  <p:sldSz cx="9144000" cy="6858000" type="screen4x3"/>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le" initials="" lastIdx="3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2"/>
    <p:restoredTop sz="94780"/>
  </p:normalViewPr>
  <p:slideViewPr>
    <p:cSldViewPr>
      <p:cViewPr varScale="1">
        <p:scale>
          <a:sx n="120" d="100"/>
          <a:sy n="120" d="100"/>
        </p:scale>
        <p:origin x="22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10-23T16:58:59.073" idx="31">
    <p:pos x="5344" y="2489"/>
    <p:text>Note that the shape of the distribution is very similar to the exponential distribution, a continuous distribution that you have already encountered. This shape similarity is exploited in generalised linear models where the link function is ln(x), the transformation used to convert exponentially-distributed variables.</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3-10-04T10:19:29.231" idx="29">
    <p:pos x="5320" y="3536"/>
    <p:text>also note the domain is potentially (-∞ , ∞), so useful for regression
</p:text>
  </p:cm>
</p:cmLst>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18CF4D56-3E6D-DD4A-8CAE-2C69F360374C}"/>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GB"/>
          </a:p>
        </p:txBody>
      </p:sp>
      <p:sp>
        <p:nvSpPr>
          <p:cNvPr id="131075" name="Rectangle 3">
            <a:extLst>
              <a:ext uri="{FF2B5EF4-FFF2-40B4-BE49-F238E27FC236}">
                <a16:creationId xmlns:a16="http://schemas.microsoft.com/office/drawing/2014/main" id="{C37CCF53-4382-294C-A4FF-B3C53430B212}"/>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cs typeface="+mn-cs"/>
              </a:defRPr>
            </a:lvl1pPr>
          </a:lstStyle>
          <a:p>
            <a:pPr>
              <a:defRPr/>
            </a:pPr>
            <a:endParaRPr lang="en-GB"/>
          </a:p>
        </p:txBody>
      </p:sp>
      <p:sp>
        <p:nvSpPr>
          <p:cNvPr id="13316" name="Rectangle 4">
            <a:extLst>
              <a:ext uri="{FF2B5EF4-FFF2-40B4-BE49-F238E27FC236}">
                <a16:creationId xmlns:a16="http://schemas.microsoft.com/office/drawing/2014/main" id="{4DAC9F12-2E08-B046-803D-E7388C47237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7" name="Rectangle 5">
            <a:extLst>
              <a:ext uri="{FF2B5EF4-FFF2-40B4-BE49-F238E27FC236}">
                <a16:creationId xmlns:a16="http://schemas.microsoft.com/office/drawing/2014/main" id="{A5FF5B3D-AC43-6E4F-9943-D802295FD377}"/>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1078" name="Rectangle 6">
            <a:extLst>
              <a:ext uri="{FF2B5EF4-FFF2-40B4-BE49-F238E27FC236}">
                <a16:creationId xmlns:a16="http://schemas.microsoft.com/office/drawing/2014/main" id="{F5D550E9-00E1-F542-A3D9-81C9B40A648A}"/>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GB"/>
          </a:p>
        </p:txBody>
      </p:sp>
      <p:sp>
        <p:nvSpPr>
          <p:cNvPr id="131079" name="Rectangle 7">
            <a:extLst>
              <a:ext uri="{FF2B5EF4-FFF2-40B4-BE49-F238E27FC236}">
                <a16:creationId xmlns:a16="http://schemas.microsoft.com/office/drawing/2014/main" id="{A3EBECF0-BBE7-8444-89A5-93B95DBD9389}"/>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D92ED0E-70F8-2F44-9523-1D82D1271733}" type="slidenum">
              <a:rPr lang="en-GB" altLang="en-CN"/>
              <a:pPr>
                <a:defRPr/>
              </a:pPr>
              <a:t>‹#›</a:t>
            </a:fld>
            <a:endParaRPr lang="en-GB" altLang="en-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18FF97C4-12E4-914E-86A7-1CF98DE8343D}"/>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AA42145B-7412-1640-B142-827C32A805C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a:latin typeface="Arial" panose="020B0604020202020204" pitchFamily="34" charset="0"/>
              <a:ea typeface="ＭＳ Ｐゴシック" panose="020B0600070205080204" pitchFamily="34" charset="-128"/>
            </a:endParaRPr>
          </a:p>
        </p:txBody>
      </p:sp>
      <p:sp>
        <p:nvSpPr>
          <p:cNvPr id="21507" name="Slide Number Placeholder 3">
            <a:extLst>
              <a:ext uri="{FF2B5EF4-FFF2-40B4-BE49-F238E27FC236}">
                <a16:creationId xmlns:a16="http://schemas.microsoft.com/office/drawing/2014/main" id="{975A45C2-F322-7042-8834-9414E056489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7A8A4AF-F010-5345-B41C-FDA219ABC238}" type="slidenum">
              <a:rPr lang="en-GB" altLang="en-CN" smtClean="0"/>
              <a:pPr>
                <a:spcBef>
                  <a:spcPct val="0"/>
                </a:spcBef>
              </a:pPr>
              <a:t>8</a:t>
            </a:fld>
            <a:endParaRPr lang="en-GB" altLang="en-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47CB9210-DA85-7649-8797-5833277C553B}"/>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BEE5AD0F-FCC1-1647-AD12-14D173550DB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latin typeface="Arial" panose="020B0604020202020204" pitchFamily="34" charset="0"/>
              <a:ea typeface="ＭＳ Ｐゴシック" panose="020B0600070205080204" pitchFamily="34" charset="-128"/>
            </a:endParaRPr>
          </a:p>
        </p:txBody>
      </p:sp>
      <p:sp>
        <p:nvSpPr>
          <p:cNvPr id="51203" name="Slide Number Placeholder 3">
            <a:extLst>
              <a:ext uri="{FF2B5EF4-FFF2-40B4-BE49-F238E27FC236}">
                <a16:creationId xmlns:a16="http://schemas.microsoft.com/office/drawing/2014/main" id="{01C98FF4-F180-1043-A762-420910F849E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2F6A06C-78B3-4646-B040-BA90B7E5132F}" type="slidenum">
              <a:rPr lang="en-GB" altLang="en-CN" smtClean="0"/>
              <a:pPr/>
              <a:t>40</a:t>
            </a:fld>
            <a:endParaRPr lang="en-GB" altLang="en-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1D598127-1356-AA49-B4DA-7AFDC424EF39}" type="slidenum">
              <a:rPr lang="en-GB" altLang="en-CN" smtClean="0"/>
              <a:pPr>
                <a:defRPr/>
              </a:pPr>
              <a:t>50</a:t>
            </a:fld>
            <a:endParaRPr lang="en-GB" altLang="en-CN"/>
          </a:p>
        </p:txBody>
      </p:sp>
    </p:spTree>
    <p:extLst>
      <p:ext uri="{BB962C8B-B14F-4D97-AF65-F5344CB8AC3E}">
        <p14:creationId xmlns:p14="http://schemas.microsoft.com/office/powerpoint/2010/main" val="196116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1D598127-1356-AA49-B4DA-7AFDC424EF39}" type="slidenum">
              <a:rPr lang="en-GB" altLang="en-CN" smtClean="0"/>
              <a:pPr>
                <a:defRPr/>
              </a:pPr>
              <a:t>51</a:t>
            </a:fld>
            <a:endParaRPr lang="en-GB" altLang="en-CN"/>
          </a:p>
        </p:txBody>
      </p:sp>
    </p:spTree>
    <p:extLst>
      <p:ext uri="{BB962C8B-B14F-4D97-AF65-F5344CB8AC3E}">
        <p14:creationId xmlns:p14="http://schemas.microsoft.com/office/powerpoint/2010/main" val="286749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1D598127-1356-AA49-B4DA-7AFDC424EF39}" type="slidenum">
              <a:rPr lang="en-GB" altLang="en-CN" smtClean="0"/>
              <a:pPr>
                <a:defRPr/>
              </a:pPr>
              <a:t>52</a:t>
            </a:fld>
            <a:endParaRPr lang="en-GB" altLang="en-CN"/>
          </a:p>
        </p:txBody>
      </p:sp>
    </p:spTree>
    <p:extLst>
      <p:ext uri="{BB962C8B-B14F-4D97-AF65-F5344CB8AC3E}">
        <p14:creationId xmlns:p14="http://schemas.microsoft.com/office/powerpoint/2010/main" val="184224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1D598127-1356-AA49-B4DA-7AFDC424EF39}" type="slidenum">
              <a:rPr lang="en-GB" altLang="en-CN" smtClean="0"/>
              <a:pPr>
                <a:defRPr/>
              </a:pPr>
              <a:t>53</a:t>
            </a:fld>
            <a:endParaRPr lang="en-GB" altLang="en-CN"/>
          </a:p>
        </p:txBody>
      </p:sp>
    </p:spTree>
    <p:extLst>
      <p:ext uri="{BB962C8B-B14F-4D97-AF65-F5344CB8AC3E}">
        <p14:creationId xmlns:p14="http://schemas.microsoft.com/office/powerpoint/2010/main" val="2153032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1D598127-1356-AA49-B4DA-7AFDC424EF39}" type="slidenum">
              <a:rPr lang="en-GB" altLang="en-CN" smtClean="0"/>
              <a:pPr>
                <a:defRPr/>
              </a:pPr>
              <a:t>54</a:t>
            </a:fld>
            <a:endParaRPr lang="en-GB" altLang="en-CN"/>
          </a:p>
        </p:txBody>
      </p:sp>
    </p:spTree>
    <p:extLst>
      <p:ext uri="{BB962C8B-B14F-4D97-AF65-F5344CB8AC3E}">
        <p14:creationId xmlns:p14="http://schemas.microsoft.com/office/powerpoint/2010/main" val="343559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a:extLst>
              <a:ext uri="{FF2B5EF4-FFF2-40B4-BE49-F238E27FC236}">
                <a16:creationId xmlns:a16="http://schemas.microsoft.com/office/drawing/2014/main" id="{7AB0FBFD-AAE6-EC48-8C87-19AD4FF464EB}"/>
              </a:ext>
            </a:extLst>
          </p:cNvPr>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grpSp>
        <p:nvGrpSpPr>
          <p:cNvPr id="5" name="Group 8">
            <a:extLst>
              <a:ext uri="{FF2B5EF4-FFF2-40B4-BE49-F238E27FC236}">
                <a16:creationId xmlns:a16="http://schemas.microsoft.com/office/drawing/2014/main" id="{E85C4E17-A6A4-EB41-8D9E-A614C422CB88}"/>
              </a:ext>
            </a:extLst>
          </p:cNvPr>
          <p:cNvGrpSpPr>
            <a:grpSpLocks/>
          </p:cNvGrpSpPr>
          <p:nvPr/>
        </p:nvGrpSpPr>
        <p:grpSpPr bwMode="auto">
          <a:xfrm>
            <a:off x="7493000" y="2992438"/>
            <a:ext cx="1338263" cy="2189162"/>
            <a:chOff x="4704" y="1885"/>
            <a:chExt cx="843" cy="1379"/>
          </a:xfrm>
        </p:grpSpPr>
        <p:sp>
          <p:nvSpPr>
            <p:cNvPr id="6" name="Oval 9">
              <a:extLst>
                <a:ext uri="{FF2B5EF4-FFF2-40B4-BE49-F238E27FC236}">
                  <a16:creationId xmlns:a16="http://schemas.microsoft.com/office/drawing/2014/main" id="{3CD6CFCE-3CF9-C74C-95AC-923808B4E808}"/>
                </a:ext>
              </a:extLst>
            </p:cNvPr>
            <p:cNvSpPr>
              <a:spLocks noChangeArrowheads="1"/>
            </p:cNvSpPr>
            <p:nvPr/>
          </p:nvSpPr>
          <p:spPr bwMode="auto">
            <a:xfrm>
              <a:off x="4704" y="1885"/>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7" name="Oval 10">
              <a:extLst>
                <a:ext uri="{FF2B5EF4-FFF2-40B4-BE49-F238E27FC236}">
                  <a16:creationId xmlns:a16="http://schemas.microsoft.com/office/drawing/2014/main" id="{0C7A3772-1793-7F4A-8ECD-AFB55B59E69A}"/>
                </a:ext>
              </a:extLst>
            </p:cNvPr>
            <p:cNvSpPr>
              <a:spLocks noChangeArrowheads="1"/>
            </p:cNvSpPr>
            <p:nvPr/>
          </p:nvSpPr>
          <p:spPr bwMode="auto">
            <a:xfrm>
              <a:off x="4883" y="1885"/>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8" name="Oval 11">
              <a:extLst>
                <a:ext uri="{FF2B5EF4-FFF2-40B4-BE49-F238E27FC236}">
                  <a16:creationId xmlns:a16="http://schemas.microsoft.com/office/drawing/2014/main" id="{039D7DD1-180E-DA40-B64A-37F0CEBE3022}"/>
                </a:ext>
              </a:extLst>
            </p:cNvPr>
            <p:cNvSpPr>
              <a:spLocks noChangeArrowheads="1"/>
            </p:cNvSpPr>
            <p:nvPr/>
          </p:nvSpPr>
          <p:spPr bwMode="auto">
            <a:xfrm>
              <a:off x="5062" y="1885"/>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9" name="Oval 12">
              <a:extLst>
                <a:ext uri="{FF2B5EF4-FFF2-40B4-BE49-F238E27FC236}">
                  <a16:creationId xmlns:a16="http://schemas.microsoft.com/office/drawing/2014/main" id="{D7EC179E-D29D-0849-ABE7-5B268861AA0C}"/>
                </a:ext>
              </a:extLst>
            </p:cNvPr>
            <p:cNvSpPr>
              <a:spLocks noChangeArrowheads="1"/>
            </p:cNvSpPr>
            <p:nvPr/>
          </p:nvSpPr>
          <p:spPr bwMode="auto">
            <a:xfrm>
              <a:off x="4704" y="2064"/>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 name="Oval 13">
              <a:extLst>
                <a:ext uri="{FF2B5EF4-FFF2-40B4-BE49-F238E27FC236}">
                  <a16:creationId xmlns:a16="http://schemas.microsoft.com/office/drawing/2014/main" id="{2ED4B623-5572-5144-A252-F783810AE268}"/>
                </a:ext>
              </a:extLst>
            </p:cNvPr>
            <p:cNvSpPr>
              <a:spLocks noChangeArrowheads="1"/>
            </p:cNvSpPr>
            <p:nvPr/>
          </p:nvSpPr>
          <p:spPr bwMode="auto">
            <a:xfrm>
              <a:off x="4883" y="2064"/>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1" name="Oval 14">
              <a:extLst>
                <a:ext uri="{FF2B5EF4-FFF2-40B4-BE49-F238E27FC236}">
                  <a16:creationId xmlns:a16="http://schemas.microsoft.com/office/drawing/2014/main" id="{D3B0330A-71AB-1746-8A05-CB3CF92374B7}"/>
                </a:ext>
              </a:extLst>
            </p:cNvPr>
            <p:cNvSpPr>
              <a:spLocks noChangeArrowheads="1"/>
            </p:cNvSpPr>
            <p:nvPr/>
          </p:nvSpPr>
          <p:spPr bwMode="auto">
            <a:xfrm>
              <a:off x="5062" y="2064"/>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2" name="Oval 15">
              <a:extLst>
                <a:ext uri="{FF2B5EF4-FFF2-40B4-BE49-F238E27FC236}">
                  <a16:creationId xmlns:a16="http://schemas.microsoft.com/office/drawing/2014/main" id="{F4F57154-7FFB-9A44-9826-7EC3DB567844}"/>
                </a:ext>
              </a:extLst>
            </p:cNvPr>
            <p:cNvSpPr>
              <a:spLocks noChangeArrowheads="1"/>
            </p:cNvSpPr>
            <p:nvPr/>
          </p:nvSpPr>
          <p:spPr bwMode="auto">
            <a:xfrm>
              <a:off x="5241" y="2064"/>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3" name="Oval 16">
              <a:extLst>
                <a:ext uri="{FF2B5EF4-FFF2-40B4-BE49-F238E27FC236}">
                  <a16:creationId xmlns:a16="http://schemas.microsoft.com/office/drawing/2014/main" id="{EA04A12B-23FA-C640-9B1A-E1C45B9816FD}"/>
                </a:ext>
              </a:extLst>
            </p:cNvPr>
            <p:cNvSpPr>
              <a:spLocks noChangeArrowheads="1"/>
            </p:cNvSpPr>
            <p:nvPr/>
          </p:nvSpPr>
          <p:spPr bwMode="auto">
            <a:xfrm>
              <a:off x="4704" y="2243"/>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4" name="Oval 17">
              <a:extLst>
                <a:ext uri="{FF2B5EF4-FFF2-40B4-BE49-F238E27FC236}">
                  <a16:creationId xmlns:a16="http://schemas.microsoft.com/office/drawing/2014/main" id="{7FC0A192-1C34-0849-B77B-C9AF599D7B67}"/>
                </a:ext>
              </a:extLst>
            </p:cNvPr>
            <p:cNvSpPr>
              <a:spLocks noChangeArrowheads="1"/>
            </p:cNvSpPr>
            <p:nvPr/>
          </p:nvSpPr>
          <p:spPr bwMode="auto">
            <a:xfrm>
              <a:off x="4883" y="2243"/>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5" name="Oval 18">
              <a:extLst>
                <a:ext uri="{FF2B5EF4-FFF2-40B4-BE49-F238E27FC236}">
                  <a16:creationId xmlns:a16="http://schemas.microsoft.com/office/drawing/2014/main" id="{13AEE94C-3531-B04C-A4B4-56A0B0CC07DA}"/>
                </a:ext>
              </a:extLst>
            </p:cNvPr>
            <p:cNvSpPr>
              <a:spLocks noChangeArrowheads="1"/>
            </p:cNvSpPr>
            <p:nvPr/>
          </p:nvSpPr>
          <p:spPr bwMode="auto">
            <a:xfrm>
              <a:off x="5062" y="2243"/>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6" name="Oval 19">
              <a:extLst>
                <a:ext uri="{FF2B5EF4-FFF2-40B4-BE49-F238E27FC236}">
                  <a16:creationId xmlns:a16="http://schemas.microsoft.com/office/drawing/2014/main" id="{F453DD61-135E-F84F-B60C-A43ED3C39984}"/>
                </a:ext>
              </a:extLst>
            </p:cNvPr>
            <p:cNvSpPr>
              <a:spLocks noChangeArrowheads="1"/>
            </p:cNvSpPr>
            <p:nvPr/>
          </p:nvSpPr>
          <p:spPr bwMode="auto">
            <a:xfrm>
              <a:off x="5241" y="2243"/>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7" name="Oval 20">
              <a:extLst>
                <a:ext uri="{FF2B5EF4-FFF2-40B4-BE49-F238E27FC236}">
                  <a16:creationId xmlns:a16="http://schemas.microsoft.com/office/drawing/2014/main" id="{BDB0CC29-83CA-1A49-A6EC-B86A464CFD76}"/>
                </a:ext>
              </a:extLst>
            </p:cNvPr>
            <p:cNvSpPr>
              <a:spLocks noChangeArrowheads="1"/>
            </p:cNvSpPr>
            <p:nvPr/>
          </p:nvSpPr>
          <p:spPr bwMode="auto">
            <a:xfrm>
              <a:off x="5420" y="2243"/>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8" name="Oval 21">
              <a:extLst>
                <a:ext uri="{FF2B5EF4-FFF2-40B4-BE49-F238E27FC236}">
                  <a16:creationId xmlns:a16="http://schemas.microsoft.com/office/drawing/2014/main" id="{13414DBC-AE56-1046-A187-9DB9D6A6ED00}"/>
                </a:ext>
              </a:extLst>
            </p:cNvPr>
            <p:cNvSpPr>
              <a:spLocks noChangeArrowheads="1"/>
            </p:cNvSpPr>
            <p:nvPr/>
          </p:nvSpPr>
          <p:spPr bwMode="auto">
            <a:xfrm>
              <a:off x="4704" y="2421"/>
              <a:ext cx="127" cy="128"/>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9" name="Oval 22">
              <a:extLst>
                <a:ext uri="{FF2B5EF4-FFF2-40B4-BE49-F238E27FC236}">
                  <a16:creationId xmlns:a16="http://schemas.microsoft.com/office/drawing/2014/main" id="{949202FD-7BC7-864B-8D80-DB35CC33900D}"/>
                </a:ext>
              </a:extLst>
            </p:cNvPr>
            <p:cNvSpPr>
              <a:spLocks noChangeArrowheads="1"/>
            </p:cNvSpPr>
            <p:nvPr/>
          </p:nvSpPr>
          <p:spPr bwMode="auto">
            <a:xfrm>
              <a:off x="4883" y="2421"/>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0" name="Oval 23">
              <a:extLst>
                <a:ext uri="{FF2B5EF4-FFF2-40B4-BE49-F238E27FC236}">
                  <a16:creationId xmlns:a16="http://schemas.microsoft.com/office/drawing/2014/main" id="{13428ABB-E62A-7C40-95DD-1CF1C9AB8F8C}"/>
                </a:ext>
              </a:extLst>
            </p:cNvPr>
            <p:cNvSpPr>
              <a:spLocks noChangeArrowheads="1"/>
            </p:cNvSpPr>
            <p:nvPr/>
          </p:nvSpPr>
          <p:spPr bwMode="auto">
            <a:xfrm>
              <a:off x="5062" y="2421"/>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1" name="Oval 24">
              <a:extLst>
                <a:ext uri="{FF2B5EF4-FFF2-40B4-BE49-F238E27FC236}">
                  <a16:creationId xmlns:a16="http://schemas.microsoft.com/office/drawing/2014/main" id="{70595927-82DE-AA4D-AA28-3B11B46816E2}"/>
                </a:ext>
              </a:extLst>
            </p:cNvPr>
            <p:cNvSpPr>
              <a:spLocks noChangeArrowheads="1"/>
            </p:cNvSpPr>
            <p:nvPr/>
          </p:nvSpPr>
          <p:spPr bwMode="auto">
            <a:xfrm>
              <a:off x="5241" y="2421"/>
              <a:ext cx="127"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2" name="Oval 25">
              <a:extLst>
                <a:ext uri="{FF2B5EF4-FFF2-40B4-BE49-F238E27FC236}">
                  <a16:creationId xmlns:a16="http://schemas.microsoft.com/office/drawing/2014/main" id="{100A9B8F-E60B-1E4D-83BE-EEADCA7AAD01}"/>
                </a:ext>
              </a:extLst>
            </p:cNvPr>
            <p:cNvSpPr>
              <a:spLocks noChangeArrowheads="1"/>
            </p:cNvSpPr>
            <p:nvPr/>
          </p:nvSpPr>
          <p:spPr bwMode="auto">
            <a:xfrm>
              <a:off x="4704" y="2600"/>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3" name="Oval 26">
              <a:extLst>
                <a:ext uri="{FF2B5EF4-FFF2-40B4-BE49-F238E27FC236}">
                  <a16:creationId xmlns:a16="http://schemas.microsoft.com/office/drawing/2014/main" id="{2FDFF7F1-A286-1B44-BB0B-2807E1DFB3DD}"/>
                </a:ext>
              </a:extLst>
            </p:cNvPr>
            <p:cNvSpPr>
              <a:spLocks noChangeArrowheads="1"/>
            </p:cNvSpPr>
            <p:nvPr/>
          </p:nvSpPr>
          <p:spPr bwMode="auto">
            <a:xfrm>
              <a:off x="4883" y="2600"/>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4" name="Oval 27">
              <a:extLst>
                <a:ext uri="{FF2B5EF4-FFF2-40B4-BE49-F238E27FC236}">
                  <a16:creationId xmlns:a16="http://schemas.microsoft.com/office/drawing/2014/main" id="{82D9351C-F131-9348-90FC-1A8EC9CB902E}"/>
                </a:ext>
              </a:extLst>
            </p:cNvPr>
            <p:cNvSpPr>
              <a:spLocks noChangeArrowheads="1"/>
            </p:cNvSpPr>
            <p:nvPr/>
          </p:nvSpPr>
          <p:spPr bwMode="auto">
            <a:xfrm>
              <a:off x="5062" y="2600"/>
              <a:ext cx="127"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5" name="Oval 28">
              <a:extLst>
                <a:ext uri="{FF2B5EF4-FFF2-40B4-BE49-F238E27FC236}">
                  <a16:creationId xmlns:a16="http://schemas.microsoft.com/office/drawing/2014/main" id="{C88D91CF-364C-B04B-A820-CC698E1AD5DA}"/>
                </a:ext>
              </a:extLst>
            </p:cNvPr>
            <p:cNvSpPr>
              <a:spLocks noChangeArrowheads="1"/>
            </p:cNvSpPr>
            <p:nvPr/>
          </p:nvSpPr>
          <p:spPr bwMode="auto">
            <a:xfrm>
              <a:off x="5241" y="2600"/>
              <a:ext cx="127"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6" name="Oval 29">
              <a:extLst>
                <a:ext uri="{FF2B5EF4-FFF2-40B4-BE49-F238E27FC236}">
                  <a16:creationId xmlns:a16="http://schemas.microsoft.com/office/drawing/2014/main" id="{6145E729-2970-4F46-A6AA-CFA70FC201A3}"/>
                </a:ext>
              </a:extLst>
            </p:cNvPr>
            <p:cNvSpPr>
              <a:spLocks noChangeArrowheads="1"/>
            </p:cNvSpPr>
            <p:nvPr/>
          </p:nvSpPr>
          <p:spPr bwMode="auto">
            <a:xfrm>
              <a:off x="5420" y="2600"/>
              <a:ext cx="127" cy="128"/>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7" name="Oval 30">
              <a:extLst>
                <a:ext uri="{FF2B5EF4-FFF2-40B4-BE49-F238E27FC236}">
                  <a16:creationId xmlns:a16="http://schemas.microsoft.com/office/drawing/2014/main" id="{A68076E9-F494-F246-8D39-BB26F36C28F2}"/>
                </a:ext>
              </a:extLst>
            </p:cNvPr>
            <p:cNvSpPr>
              <a:spLocks noChangeArrowheads="1"/>
            </p:cNvSpPr>
            <p:nvPr/>
          </p:nvSpPr>
          <p:spPr bwMode="auto">
            <a:xfrm>
              <a:off x="4704" y="2779"/>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8" name="Oval 31">
              <a:extLst>
                <a:ext uri="{FF2B5EF4-FFF2-40B4-BE49-F238E27FC236}">
                  <a16:creationId xmlns:a16="http://schemas.microsoft.com/office/drawing/2014/main" id="{CADE8ECF-05BE-2B41-9093-16F3545CFE3B}"/>
                </a:ext>
              </a:extLst>
            </p:cNvPr>
            <p:cNvSpPr>
              <a:spLocks noChangeArrowheads="1"/>
            </p:cNvSpPr>
            <p:nvPr/>
          </p:nvSpPr>
          <p:spPr bwMode="auto">
            <a:xfrm>
              <a:off x="4883" y="2779"/>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29" name="Oval 32">
              <a:extLst>
                <a:ext uri="{FF2B5EF4-FFF2-40B4-BE49-F238E27FC236}">
                  <a16:creationId xmlns:a16="http://schemas.microsoft.com/office/drawing/2014/main" id="{B866DA79-C4D9-1F49-8DE8-2766E9D33D0A}"/>
                </a:ext>
              </a:extLst>
            </p:cNvPr>
            <p:cNvSpPr>
              <a:spLocks noChangeArrowheads="1"/>
            </p:cNvSpPr>
            <p:nvPr/>
          </p:nvSpPr>
          <p:spPr bwMode="auto">
            <a:xfrm>
              <a:off x="5062" y="2779"/>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0" name="Oval 33">
              <a:extLst>
                <a:ext uri="{FF2B5EF4-FFF2-40B4-BE49-F238E27FC236}">
                  <a16:creationId xmlns:a16="http://schemas.microsoft.com/office/drawing/2014/main" id="{962D4DA6-0FF8-5945-BB35-33D4C63D7AD9}"/>
                </a:ext>
              </a:extLst>
            </p:cNvPr>
            <p:cNvSpPr>
              <a:spLocks noChangeArrowheads="1"/>
            </p:cNvSpPr>
            <p:nvPr/>
          </p:nvSpPr>
          <p:spPr bwMode="auto">
            <a:xfrm>
              <a:off x="5241" y="2779"/>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1" name="Oval 34">
              <a:extLst>
                <a:ext uri="{FF2B5EF4-FFF2-40B4-BE49-F238E27FC236}">
                  <a16:creationId xmlns:a16="http://schemas.microsoft.com/office/drawing/2014/main" id="{846AAEE4-2461-3D4B-B1E2-7F7E26C1C737}"/>
                </a:ext>
              </a:extLst>
            </p:cNvPr>
            <p:cNvSpPr>
              <a:spLocks noChangeArrowheads="1"/>
            </p:cNvSpPr>
            <p:nvPr/>
          </p:nvSpPr>
          <p:spPr bwMode="auto">
            <a:xfrm>
              <a:off x="4704" y="2958"/>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2" name="Oval 35">
              <a:extLst>
                <a:ext uri="{FF2B5EF4-FFF2-40B4-BE49-F238E27FC236}">
                  <a16:creationId xmlns:a16="http://schemas.microsoft.com/office/drawing/2014/main" id="{1B0317DB-69BB-994F-A9BA-52213ACE3EC8}"/>
                </a:ext>
              </a:extLst>
            </p:cNvPr>
            <p:cNvSpPr>
              <a:spLocks noChangeArrowheads="1"/>
            </p:cNvSpPr>
            <p:nvPr/>
          </p:nvSpPr>
          <p:spPr bwMode="auto">
            <a:xfrm>
              <a:off x="4883" y="2958"/>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3" name="Oval 36">
              <a:extLst>
                <a:ext uri="{FF2B5EF4-FFF2-40B4-BE49-F238E27FC236}">
                  <a16:creationId xmlns:a16="http://schemas.microsoft.com/office/drawing/2014/main" id="{FD9BE4D7-D2F3-7D4D-AA7B-C2B2446C7BD6}"/>
                </a:ext>
              </a:extLst>
            </p:cNvPr>
            <p:cNvSpPr>
              <a:spLocks noChangeArrowheads="1"/>
            </p:cNvSpPr>
            <p:nvPr/>
          </p:nvSpPr>
          <p:spPr bwMode="auto">
            <a:xfrm>
              <a:off x="5062" y="2958"/>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4" name="Oval 37">
              <a:extLst>
                <a:ext uri="{FF2B5EF4-FFF2-40B4-BE49-F238E27FC236}">
                  <a16:creationId xmlns:a16="http://schemas.microsoft.com/office/drawing/2014/main" id="{4C948B19-F2FC-9245-9652-FFE3AAC2F1DD}"/>
                </a:ext>
              </a:extLst>
            </p:cNvPr>
            <p:cNvSpPr>
              <a:spLocks noChangeArrowheads="1"/>
            </p:cNvSpPr>
            <p:nvPr/>
          </p:nvSpPr>
          <p:spPr bwMode="auto">
            <a:xfrm>
              <a:off x="5241" y="2958"/>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5" name="Oval 38">
              <a:extLst>
                <a:ext uri="{FF2B5EF4-FFF2-40B4-BE49-F238E27FC236}">
                  <a16:creationId xmlns:a16="http://schemas.microsoft.com/office/drawing/2014/main" id="{ECF69725-7F7E-A243-A604-C3AE37FE8D80}"/>
                </a:ext>
              </a:extLst>
            </p:cNvPr>
            <p:cNvSpPr>
              <a:spLocks noChangeArrowheads="1"/>
            </p:cNvSpPr>
            <p:nvPr/>
          </p:nvSpPr>
          <p:spPr bwMode="auto">
            <a:xfrm>
              <a:off x="4883" y="3137"/>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36" name="Oval 39">
              <a:extLst>
                <a:ext uri="{FF2B5EF4-FFF2-40B4-BE49-F238E27FC236}">
                  <a16:creationId xmlns:a16="http://schemas.microsoft.com/office/drawing/2014/main" id="{FB1FCEAF-ABA5-8440-A842-8515DF4583A0}"/>
                </a:ext>
              </a:extLst>
            </p:cNvPr>
            <p:cNvSpPr>
              <a:spLocks noChangeArrowheads="1"/>
            </p:cNvSpPr>
            <p:nvPr/>
          </p:nvSpPr>
          <p:spPr bwMode="auto">
            <a:xfrm>
              <a:off x="5241" y="3137"/>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grpSp>
      <p:sp>
        <p:nvSpPr>
          <p:cNvPr id="37" name="Line 40">
            <a:extLst>
              <a:ext uri="{FF2B5EF4-FFF2-40B4-BE49-F238E27FC236}">
                <a16:creationId xmlns:a16="http://schemas.microsoft.com/office/drawing/2014/main" id="{41CF6C33-ACB3-CB49-8974-EF94AFBF6E4B}"/>
              </a:ext>
            </a:extLst>
          </p:cNvPr>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10595" name="Rectangle 3"/>
          <p:cNvSpPr>
            <a:spLocks noGrp="1" noChangeArrowheads="1"/>
          </p:cNvSpPr>
          <p:nvPr>
            <p:ph type="ctrTitle"/>
          </p:nvPr>
        </p:nvSpPr>
        <p:spPr>
          <a:xfrm>
            <a:off x="315913" y="466725"/>
            <a:ext cx="6781800" cy="2133600"/>
          </a:xfrm>
        </p:spPr>
        <p:txBody>
          <a:bodyPr/>
          <a:lstStyle>
            <a:lvl1pPr algn="r">
              <a:defRPr sz="4800"/>
            </a:lvl1pPr>
          </a:lstStyle>
          <a:p>
            <a:pPr lvl="0"/>
            <a:r>
              <a:rPr lang="en-GB" noProof="0"/>
              <a:t>Click to edit Master title style</a:t>
            </a:r>
          </a:p>
        </p:txBody>
      </p:sp>
      <p:sp>
        <p:nvSpPr>
          <p:cNvPr id="110596" name="Rectangle 4"/>
          <p:cNvSpPr>
            <a:spLocks noGrp="1" noChangeArrowheads="1"/>
          </p:cNvSpPr>
          <p:nvPr>
            <p:ph type="subTitle" idx="1"/>
          </p:nvPr>
        </p:nvSpPr>
        <p:spPr>
          <a:xfrm>
            <a:off x="849313" y="3049588"/>
            <a:ext cx="6248400" cy="2362200"/>
          </a:xfrm>
        </p:spPr>
        <p:txBody>
          <a:bodyPr/>
          <a:lstStyle>
            <a:lvl1pPr marL="0" indent="0" algn="r">
              <a:buFont typeface="Wingdings" charset="0"/>
              <a:buNone/>
              <a:defRPr sz="3200"/>
            </a:lvl1pPr>
          </a:lstStyle>
          <a:p>
            <a:pPr lvl="0"/>
            <a:r>
              <a:rPr lang="en-GB" noProof="0"/>
              <a:t>Click to edit Master subtitle style</a:t>
            </a:r>
          </a:p>
        </p:txBody>
      </p:sp>
      <p:sp>
        <p:nvSpPr>
          <p:cNvPr id="38" name="Rectangle 5">
            <a:extLst>
              <a:ext uri="{FF2B5EF4-FFF2-40B4-BE49-F238E27FC236}">
                <a16:creationId xmlns:a16="http://schemas.microsoft.com/office/drawing/2014/main" id="{F4B20189-7F71-6847-BB7B-3FF966D4AC82}"/>
              </a:ext>
            </a:extLst>
          </p:cNvPr>
          <p:cNvSpPr>
            <a:spLocks noGrp="1" noChangeArrowheads="1"/>
          </p:cNvSpPr>
          <p:nvPr>
            <p:ph type="dt" sz="half" idx="10"/>
          </p:nvPr>
        </p:nvSpPr>
        <p:spPr/>
        <p:txBody>
          <a:bodyPr/>
          <a:lstStyle>
            <a:lvl1pPr>
              <a:defRPr/>
            </a:lvl1pPr>
          </a:lstStyle>
          <a:p>
            <a:pPr>
              <a:defRPr/>
            </a:pPr>
            <a:endParaRPr lang="en-GB"/>
          </a:p>
        </p:txBody>
      </p:sp>
      <p:sp>
        <p:nvSpPr>
          <p:cNvPr id="39" name="Rectangle 6">
            <a:extLst>
              <a:ext uri="{FF2B5EF4-FFF2-40B4-BE49-F238E27FC236}">
                <a16:creationId xmlns:a16="http://schemas.microsoft.com/office/drawing/2014/main" id="{A00AF244-D51A-F846-9EDD-5D80FD55C6A1}"/>
              </a:ext>
            </a:extLst>
          </p:cNvPr>
          <p:cNvSpPr>
            <a:spLocks noGrp="1" noChangeArrowheads="1"/>
          </p:cNvSpPr>
          <p:nvPr>
            <p:ph type="ftr" sz="quarter" idx="11"/>
          </p:nvPr>
        </p:nvSpPr>
        <p:spPr/>
        <p:txBody>
          <a:bodyPr/>
          <a:lstStyle>
            <a:lvl1pPr>
              <a:defRPr/>
            </a:lvl1pPr>
          </a:lstStyle>
          <a:p>
            <a:pPr>
              <a:defRPr/>
            </a:pPr>
            <a:endParaRPr lang="en-GB"/>
          </a:p>
        </p:txBody>
      </p:sp>
      <p:sp>
        <p:nvSpPr>
          <p:cNvPr id="40" name="Rectangle 7">
            <a:extLst>
              <a:ext uri="{FF2B5EF4-FFF2-40B4-BE49-F238E27FC236}">
                <a16:creationId xmlns:a16="http://schemas.microsoft.com/office/drawing/2014/main" id="{6EE87126-2B2A-D848-83F2-89579EF1D835}"/>
              </a:ext>
            </a:extLst>
          </p:cNvPr>
          <p:cNvSpPr>
            <a:spLocks noGrp="1" noChangeArrowheads="1"/>
          </p:cNvSpPr>
          <p:nvPr>
            <p:ph type="sldNum" sz="quarter" idx="12"/>
          </p:nvPr>
        </p:nvSpPr>
        <p:spPr/>
        <p:txBody>
          <a:bodyPr/>
          <a:lstStyle>
            <a:lvl1pPr>
              <a:defRPr/>
            </a:lvl1pPr>
          </a:lstStyle>
          <a:p>
            <a:pPr>
              <a:defRPr/>
            </a:pPr>
            <a:fld id="{ADBA9240-9737-9B42-BA05-C1D81EC67940}" type="slidenum">
              <a:rPr lang="en-GB" altLang="en-CN"/>
              <a:pPr>
                <a:defRPr/>
              </a:pPr>
              <a:t>‹#›</a:t>
            </a:fld>
            <a:endParaRPr lang="en-GB" altLang="en-CN"/>
          </a:p>
        </p:txBody>
      </p:sp>
    </p:spTree>
    <p:extLst>
      <p:ext uri="{BB962C8B-B14F-4D97-AF65-F5344CB8AC3E}">
        <p14:creationId xmlns:p14="http://schemas.microsoft.com/office/powerpoint/2010/main" val="2421310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D0CF25C1-AA9C-0049-AC73-142E9EF4F58E}"/>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9CB7CB3D-1DF8-6A4F-994A-EA2EA2EEDB6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7">
            <a:extLst>
              <a:ext uri="{FF2B5EF4-FFF2-40B4-BE49-F238E27FC236}">
                <a16:creationId xmlns:a16="http://schemas.microsoft.com/office/drawing/2014/main" id="{A01A6784-7B26-C946-AA25-DE558205C51E}"/>
              </a:ext>
            </a:extLst>
          </p:cNvPr>
          <p:cNvSpPr>
            <a:spLocks noGrp="1" noChangeArrowheads="1"/>
          </p:cNvSpPr>
          <p:nvPr>
            <p:ph type="sldNum" sz="quarter" idx="12"/>
          </p:nvPr>
        </p:nvSpPr>
        <p:spPr>
          <a:ln/>
        </p:spPr>
        <p:txBody>
          <a:bodyPr/>
          <a:lstStyle>
            <a:lvl1pPr>
              <a:defRPr/>
            </a:lvl1pPr>
          </a:lstStyle>
          <a:p>
            <a:pPr>
              <a:defRPr/>
            </a:pPr>
            <a:fld id="{A3A877F3-3771-1B42-9A0F-3319512976AD}" type="slidenum">
              <a:rPr lang="en-GB" altLang="en-CN"/>
              <a:pPr>
                <a:defRPr/>
              </a:pPr>
              <a:t>‹#›</a:t>
            </a:fld>
            <a:endParaRPr lang="en-GB" altLang="en-CN"/>
          </a:p>
        </p:txBody>
      </p:sp>
    </p:spTree>
    <p:extLst>
      <p:ext uri="{BB962C8B-B14F-4D97-AF65-F5344CB8AC3E}">
        <p14:creationId xmlns:p14="http://schemas.microsoft.com/office/powerpoint/2010/main" val="93970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1155D14-4192-F947-9F92-B7337FA89560}"/>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51893FA5-BC97-3344-91AE-EAEF14448F0A}"/>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7">
            <a:extLst>
              <a:ext uri="{FF2B5EF4-FFF2-40B4-BE49-F238E27FC236}">
                <a16:creationId xmlns:a16="http://schemas.microsoft.com/office/drawing/2014/main" id="{2B8FE20E-7C93-9C47-A0BC-0B7353201676}"/>
              </a:ext>
            </a:extLst>
          </p:cNvPr>
          <p:cNvSpPr>
            <a:spLocks noGrp="1" noChangeArrowheads="1"/>
          </p:cNvSpPr>
          <p:nvPr>
            <p:ph type="sldNum" sz="quarter" idx="12"/>
          </p:nvPr>
        </p:nvSpPr>
        <p:spPr>
          <a:ln/>
        </p:spPr>
        <p:txBody>
          <a:bodyPr/>
          <a:lstStyle>
            <a:lvl1pPr>
              <a:defRPr/>
            </a:lvl1pPr>
          </a:lstStyle>
          <a:p>
            <a:pPr>
              <a:defRPr/>
            </a:pPr>
            <a:fld id="{DBA100B1-989E-9D47-8593-D25D15941677}" type="slidenum">
              <a:rPr lang="en-GB" altLang="en-CN"/>
              <a:pPr>
                <a:defRPr/>
              </a:pPr>
              <a:t>‹#›</a:t>
            </a:fld>
            <a:endParaRPr lang="en-GB" altLang="en-CN"/>
          </a:p>
        </p:txBody>
      </p:sp>
    </p:spTree>
    <p:extLst>
      <p:ext uri="{BB962C8B-B14F-4D97-AF65-F5344CB8AC3E}">
        <p14:creationId xmlns:p14="http://schemas.microsoft.com/office/powerpoint/2010/main" val="4059746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60295AF-D2A8-2645-9324-17E61D36963B}"/>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7D1E25AD-B964-3846-84AE-EC29C4A7DFE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7">
            <a:extLst>
              <a:ext uri="{FF2B5EF4-FFF2-40B4-BE49-F238E27FC236}">
                <a16:creationId xmlns:a16="http://schemas.microsoft.com/office/drawing/2014/main" id="{4E827443-AC29-A84E-B12D-8F278C1EE4DD}"/>
              </a:ext>
            </a:extLst>
          </p:cNvPr>
          <p:cNvSpPr>
            <a:spLocks noGrp="1" noChangeArrowheads="1"/>
          </p:cNvSpPr>
          <p:nvPr>
            <p:ph type="sldNum" sz="quarter" idx="12"/>
          </p:nvPr>
        </p:nvSpPr>
        <p:spPr>
          <a:ln/>
        </p:spPr>
        <p:txBody>
          <a:bodyPr/>
          <a:lstStyle>
            <a:lvl1pPr>
              <a:defRPr/>
            </a:lvl1pPr>
          </a:lstStyle>
          <a:p>
            <a:pPr>
              <a:defRPr/>
            </a:pPr>
            <a:fld id="{AF34AFB4-9B68-2846-8DE6-E9E397F38B6B}" type="slidenum">
              <a:rPr lang="en-GB" altLang="en-CN"/>
              <a:pPr>
                <a:defRPr/>
              </a:pPr>
              <a:t>‹#›</a:t>
            </a:fld>
            <a:endParaRPr lang="en-GB" altLang="en-CN"/>
          </a:p>
        </p:txBody>
      </p:sp>
    </p:spTree>
    <p:extLst>
      <p:ext uri="{BB962C8B-B14F-4D97-AF65-F5344CB8AC3E}">
        <p14:creationId xmlns:p14="http://schemas.microsoft.com/office/powerpoint/2010/main" val="2986695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BA6E8DB1-5609-4C4B-92CF-CF465456AAD8}"/>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A6AF5F85-2A4C-6A43-9CCA-C2D81FC859B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7">
            <a:extLst>
              <a:ext uri="{FF2B5EF4-FFF2-40B4-BE49-F238E27FC236}">
                <a16:creationId xmlns:a16="http://schemas.microsoft.com/office/drawing/2014/main" id="{BFD5D8D1-1233-C846-95ED-10EAB5821423}"/>
              </a:ext>
            </a:extLst>
          </p:cNvPr>
          <p:cNvSpPr>
            <a:spLocks noGrp="1" noChangeArrowheads="1"/>
          </p:cNvSpPr>
          <p:nvPr>
            <p:ph type="sldNum" sz="quarter" idx="12"/>
          </p:nvPr>
        </p:nvSpPr>
        <p:spPr>
          <a:ln/>
        </p:spPr>
        <p:txBody>
          <a:bodyPr/>
          <a:lstStyle>
            <a:lvl1pPr>
              <a:defRPr/>
            </a:lvl1pPr>
          </a:lstStyle>
          <a:p>
            <a:pPr>
              <a:defRPr/>
            </a:pPr>
            <a:fld id="{4C0A7B2C-5E96-374C-9F01-8B25862A9574}" type="slidenum">
              <a:rPr lang="en-GB" altLang="en-CN"/>
              <a:pPr>
                <a:defRPr/>
              </a:pPr>
              <a:t>‹#›</a:t>
            </a:fld>
            <a:endParaRPr lang="en-GB" altLang="en-CN"/>
          </a:p>
        </p:txBody>
      </p:sp>
    </p:spTree>
    <p:extLst>
      <p:ext uri="{BB962C8B-B14F-4D97-AF65-F5344CB8AC3E}">
        <p14:creationId xmlns:p14="http://schemas.microsoft.com/office/powerpoint/2010/main" val="915582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18B9DD1-A945-F246-B75E-EEA8F3276821}"/>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9FC0417B-3964-254D-BE2A-CCD2D99FBE8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7">
            <a:extLst>
              <a:ext uri="{FF2B5EF4-FFF2-40B4-BE49-F238E27FC236}">
                <a16:creationId xmlns:a16="http://schemas.microsoft.com/office/drawing/2014/main" id="{2FB5EA4A-0EDD-FC4A-8947-747F7822829B}"/>
              </a:ext>
            </a:extLst>
          </p:cNvPr>
          <p:cNvSpPr>
            <a:spLocks noGrp="1" noChangeArrowheads="1"/>
          </p:cNvSpPr>
          <p:nvPr>
            <p:ph type="sldNum" sz="quarter" idx="12"/>
          </p:nvPr>
        </p:nvSpPr>
        <p:spPr>
          <a:ln/>
        </p:spPr>
        <p:txBody>
          <a:bodyPr/>
          <a:lstStyle>
            <a:lvl1pPr>
              <a:defRPr/>
            </a:lvl1pPr>
          </a:lstStyle>
          <a:p>
            <a:pPr>
              <a:defRPr/>
            </a:pPr>
            <a:fld id="{8297BF88-7317-A94A-8791-1A8C8A45EE60}" type="slidenum">
              <a:rPr lang="en-GB" altLang="en-CN"/>
              <a:pPr>
                <a:defRPr/>
              </a:pPr>
              <a:t>‹#›</a:t>
            </a:fld>
            <a:endParaRPr lang="en-GB" altLang="en-CN"/>
          </a:p>
        </p:txBody>
      </p:sp>
    </p:spTree>
    <p:extLst>
      <p:ext uri="{BB962C8B-B14F-4D97-AF65-F5344CB8AC3E}">
        <p14:creationId xmlns:p14="http://schemas.microsoft.com/office/powerpoint/2010/main" val="1642325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278E8515-2257-F743-AB93-EB1D48D65549}"/>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6">
            <a:extLst>
              <a:ext uri="{FF2B5EF4-FFF2-40B4-BE49-F238E27FC236}">
                <a16:creationId xmlns:a16="http://schemas.microsoft.com/office/drawing/2014/main" id="{E6AE7878-9D54-134F-B073-A54A1794B7F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7">
            <a:extLst>
              <a:ext uri="{FF2B5EF4-FFF2-40B4-BE49-F238E27FC236}">
                <a16:creationId xmlns:a16="http://schemas.microsoft.com/office/drawing/2014/main" id="{AF86BE98-A8F6-9844-9EA3-210107D0CFE8}"/>
              </a:ext>
            </a:extLst>
          </p:cNvPr>
          <p:cNvSpPr>
            <a:spLocks noGrp="1" noChangeArrowheads="1"/>
          </p:cNvSpPr>
          <p:nvPr>
            <p:ph type="sldNum" sz="quarter" idx="12"/>
          </p:nvPr>
        </p:nvSpPr>
        <p:spPr>
          <a:ln/>
        </p:spPr>
        <p:txBody>
          <a:bodyPr/>
          <a:lstStyle>
            <a:lvl1pPr>
              <a:defRPr/>
            </a:lvl1pPr>
          </a:lstStyle>
          <a:p>
            <a:pPr>
              <a:defRPr/>
            </a:pPr>
            <a:fld id="{1FB7399A-B86F-B645-B37A-3CB29DB76554}" type="slidenum">
              <a:rPr lang="en-GB" altLang="en-CN"/>
              <a:pPr>
                <a:defRPr/>
              </a:pPr>
              <a:t>‹#›</a:t>
            </a:fld>
            <a:endParaRPr lang="en-GB" altLang="en-CN"/>
          </a:p>
        </p:txBody>
      </p:sp>
    </p:spTree>
    <p:extLst>
      <p:ext uri="{BB962C8B-B14F-4D97-AF65-F5344CB8AC3E}">
        <p14:creationId xmlns:p14="http://schemas.microsoft.com/office/powerpoint/2010/main" val="1043554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50627F71-1848-1749-BA37-E1FCA1B95ACD}"/>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CED9488D-931C-D043-B14A-5B5CF876EBA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7">
            <a:extLst>
              <a:ext uri="{FF2B5EF4-FFF2-40B4-BE49-F238E27FC236}">
                <a16:creationId xmlns:a16="http://schemas.microsoft.com/office/drawing/2014/main" id="{4521F06F-379D-4B44-8204-5A2B625EE30E}"/>
              </a:ext>
            </a:extLst>
          </p:cNvPr>
          <p:cNvSpPr>
            <a:spLocks noGrp="1" noChangeArrowheads="1"/>
          </p:cNvSpPr>
          <p:nvPr>
            <p:ph type="sldNum" sz="quarter" idx="12"/>
          </p:nvPr>
        </p:nvSpPr>
        <p:spPr>
          <a:ln/>
        </p:spPr>
        <p:txBody>
          <a:bodyPr/>
          <a:lstStyle>
            <a:lvl1pPr>
              <a:defRPr/>
            </a:lvl1pPr>
          </a:lstStyle>
          <a:p>
            <a:pPr>
              <a:defRPr/>
            </a:pPr>
            <a:fld id="{54B4639A-9114-854B-BEAC-FC0F7BE0BCBF}" type="slidenum">
              <a:rPr lang="en-GB" altLang="en-CN"/>
              <a:pPr>
                <a:defRPr/>
              </a:pPr>
              <a:t>‹#›</a:t>
            </a:fld>
            <a:endParaRPr lang="en-GB" altLang="en-CN"/>
          </a:p>
        </p:txBody>
      </p:sp>
    </p:spTree>
    <p:extLst>
      <p:ext uri="{BB962C8B-B14F-4D97-AF65-F5344CB8AC3E}">
        <p14:creationId xmlns:p14="http://schemas.microsoft.com/office/powerpoint/2010/main" val="1943587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2923714-F55E-FF4F-B028-FCB08C5A429A}"/>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6">
            <a:extLst>
              <a:ext uri="{FF2B5EF4-FFF2-40B4-BE49-F238E27FC236}">
                <a16:creationId xmlns:a16="http://schemas.microsoft.com/office/drawing/2014/main" id="{6D31E673-D342-FF42-9129-50EF00E40C3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7">
            <a:extLst>
              <a:ext uri="{FF2B5EF4-FFF2-40B4-BE49-F238E27FC236}">
                <a16:creationId xmlns:a16="http://schemas.microsoft.com/office/drawing/2014/main" id="{92CAE715-A7FC-5348-9709-DA28F4C36DF1}"/>
              </a:ext>
            </a:extLst>
          </p:cNvPr>
          <p:cNvSpPr>
            <a:spLocks noGrp="1" noChangeArrowheads="1"/>
          </p:cNvSpPr>
          <p:nvPr>
            <p:ph type="sldNum" sz="quarter" idx="12"/>
          </p:nvPr>
        </p:nvSpPr>
        <p:spPr>
          <a:ln/>
        </p:spPr>
        <p:txBody>
          <a:bodyPr/>
          <a:lstStyle>
            <a:lvl1pPr>
              <a:defRPr/>
            </a:lvl1pPr>
          </a:lstStyle>
          <a:p>
            <a:pPr>
              <a:defRPr/>
            </a:pPr>
            <a:fld id="{2F06F421-5618-1E4F-ADDC-C7DCE5CCAA97}" type="slidenum">
              <a:rPr lang="en-GB" altLang="en-CN"/>
              <a:pPr>
                <a:defRPr/>
              </a:pPr>
              <a:t>‹#›</a:t>
            </a:fld>
            <a:endParaRPr lang="en-GB" altLang="en-CN"/>
          </a:p>
        </p:txBody>
      </p:sp>
    </p:spTree>
    <p:extLst>
      <p:ext uri="{BB962C8B-B14F-4D97-AF65-F5344CB8AC3E}">
        <p14:creationId xmlns:p14="http://schemas.microsoft.com/office/powerpoint/2010/main" val="1236837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145BE6C-7B55-3F46-9FA8-DF5FC1A380BC}"/>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BB448D0-C34E-7D46-91FD-FD377673F1F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7">
            <a:extLst>
              <a:ext uri="{FF2B5EF4-FFF2-40B4-BE49-F238E27FC236}">
                <a16:creationId xmlns:a16="http://schemas.microsoft.com/office/drawing/2014/main" id="{2E6E60AD-137A-1848-9A0F-D536748F85D2}"/>
              </a:ext>
            </a:extLst>
          </p:cNvPr>
          <p:cNvSpPr>
            <a:spLocks noGrp="1" noChangeArrowheads="1"/>
          </p:cNvSpPr>
          <p:nvPr>
            <p:ph type="sldNum" sz="quarter" idx="12"/>
          </p:nvPr>
        </p:nvSpPr>
        <p:spPr>
          <a:ln/>
        </p:spPr>
        <p:txBody>
          <a:bodyPr/>
          <a:lstStyle>
            <a:lvl1pPr>
              <a:defRPr/>
            </a:lvl1pPr>
          </a:lstStyle>
          <a:p>
            <a:pPr>
              <a:defRPr/>
            </a:pPr>
            <a:fld id="{A8073F1F-03EA-6D40-A084-4CDF09C7DA16}" type="slidenum">
              <a:rPr lang="en-GB" altLang="en-CN"/>
              <a:pPr>
                <a:defRPr/>
              </a:pPr>
              <a:t>‹#›</a:t>
            </a:fld>
            <a:endParaRPr lang="en-GB" altLang="en-CN"/>
          </a:p>
        </p:txBody>
      </p:sp>
    </p:spTree>
    <p:extLst>
      <p:ext uri="{BB962C8B-B14F-4D97-AF65-F5344CB8AC3E}">
        <p14:creationId xmlns:p14="http://schemas.microsoft.com/office/powerpoint/2010/main" val="838378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E091A67D-DF34-B64D-9AA6-5F97B2CC7496}"/>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035D2585-C66B-6141-B71B-2D2715BC890B}"/>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7">
            <a:extLst>
              <a:ext uri="{FF2B5EF4-FFF2-40B4-BE49-F238E27FC236}">
                <a16:creationId xmlns:a16="http://schemas.microsoft.com/office/drawing/2014/main" id="{908D577A-0AE7-5F4E-A85C-3A24BE03B2D6}"/>
              </a:ext>
            </a:extLst>
          </p:cNvPr>
          <p:cNvSpPr>
            <a:spLocks noGrp="1" noChangeArrowheads="1"/>
          </p:cNvSpPr>
          <p:nvPr>
            <p:ph type="sldNum" sz="quarter" idx="12"/>
          </p:nvPr>
        </p:nvSpPr>
        <p:spPr>
          <a:ln/>
        </p:spPr>
        <p:txBody>
          <a:bodyPr/>
          <a:lstStyle>
            <a:lvl1pPr>
              <a:defRPr/>
            </a:lvl1pPr>
          </a:lstStyle>
          <a:p>
            <a:pPr>
              <a:defRPr/>
            </a:pPr>
            <a:fld id="{1A366FF8-BBD9-5343-BE5B-62700FA0692B}" type="slidenum">
              <a:rPr lang="en-GB" altLang="en-CN"/>
              <a:pPr>
                <a:defRPr/>
              </a:pPr>
              <a:t>‹#›</a:t>
            </a:fld>
            <a:endParaRPr lang="en-GB" altLang="en-CN"/>
          </a:p>
        </p:txBody>
      </p:sp>
    </p:spTree>
    <p:extLst>
      <p:ext uri="{BB962C8B-B14F-4D97-AF65-F5344CB8AC3E}">
        <p14:creationId xmlns:p14="http://schemas.microsoft.com/office/powerpoint/2010/main" val="2016328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1C6A054B-FF47-B147-9F03-789DF18312AA}"/>
              </a:ext>
            </a:extLst>
          </p:cNvPr>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27" name="Rectangle 3">
            <a:extLst>
              <a:ext uri="{FF2B5EF4-FFF2-40B4-BE49-F238E27FC236}">
                <a16:creationId xmlns:a16="http://schemas.microsoft.com/office/drawing/2014/main" id="{3692F915-8D9F-CB4D-AE6E-62ADF93D529B}"/>
              </a:ext>
            </a:extLst>
          </p:cNvPr>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GB" altLang="en-CN"/>
              <a:t>Click to edit Master title style</a:t>
            </a:r>
          </a:p>
        </p:txBody>
      </p:sp>
      <p:sp>
        <p:nvSpPr>
          <p:cNvPr id="1028" name="Rectangle 4">
            <a:extLst>
              <a:ext uri="{FF2B5EF4-FFF2-40B4-BE49-F238E27FC236}">
                <a16:creationId xmlns:a16="http://schemas.microsoft.com/office/drawing/2014/main" id="{E6070958-D554-1047-A2FA-B4D47C4FB684}"/>
              </a:ext>
            </a:extLst>
          </p:cNvPr>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CN"/>
              <a:t>Click to edit Master text styles</a:t>
            </a:r>
          </a:p>
          <a:p>
            <a:pPr lvl="1"/>
            <a:r>
              <a:rPr lang="en-GB" altLang="en-CN"/>
              <a:t>Second level</a:t>
            </a:r>
          </a:p>
          <a:p>
            <a:pPr lvl="2"/>
            <a:r>
              <a:rPr lang="en-GB" altLang="en-CN"/>
              <a:t>Third level</a:t>
            </a:r>
          </a:p>
          <a:p>
            <a:pPr lvl="3"/>
            <a:r>
              <a:rPr lang="en-GB" altLang="en-CN"/>
              <a:t>Fourth level</a:t>
            </a:r>
          </a:p>
          <a:p>
            <a:pPr lvl="4"/>
            <a:r>
              <a:rPr lang="en-GB" altLang="en-CN"/>
              <a:t>Fifth level</a:t>
            </a:r>
          </a:p>
        </p:txBody>
      </p:sp>
      <p:sp>
        <p:nvSpPr>
          <p:cNvPr id="109573" name="Rectangle 5">
            <a:extLst>
              <a:ext uri="{FF2B5EF4-FFF2-40B4-BE49-F238E27FC236}">
                <a16:creationId xmlns:a16="http://schemas.microsoft.com/office/drawing/2014/main" id="{AFB58A1A-9FF7-BB4D-AF3B-D80A2CC699B2}"/>
              </a:ext>
            </a:extLst>
          </p:cNvPr>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a:latin typeface="Arial" charset="0"/>
                <a:ea typeface="ＭＳ Ｐゴシック" charset="0"/>
                <a:cs typeface="+mn-cs"/>
              </a:defRPr>
            </a:lvl1pPr>
          </a:lstStyle>
          <a:p>
            <a:pPr>
              <a:defRPr/>
            </a:pPr>
            <a:endParaRPr lang="en-GB"/>
          </a:p>
        </p:txBody>
      </p:sp>
      <p:sp>
        <p:nvSpPr>
          <p:cNvPr id="109574" name="Rectangle 6">
            <a:extLst>
              <a:ext uri="{FF2B5EF4-FFF2-40B4-BE49-F238E27FC236}">
                <a16:creationId xmlns:a16="http://schemas.microsoft.com/office/drawing/2014/main" id="{EC853592-8239-4342-9D06-C9492ACA8028}"/>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ＭＳ Ｐゴシック" charset="0"/>
                <a:cs typeface="+mn-cs"/>
              </a:defRPr>
            </a:lvl1pPr>
          </a:lstStyle>
          <a:p>
            <a:pPr>
              <a:defRPr/>
            </a:pPr>
            <a:endParaRPr lang="en-GB"/>
          </a:p>
        </p:txBody>
      </p:sp>
      <p:sp>
        <p:nvSpPr>
          <p:cNvPr id="109575" name="Rectangle 7">
            <a:extLst>
              <a:ext uri="{FF2B5EF4-FFF2-40B4-BE49-F238E27FC236}">
                <a16:creationId xmlns:a16="http://schemas.microsoft.com/office/drawing/2014/main" id="{91372DFF-FD6C-7F4A-AE44-5711FF4E76D6}"/>
              </a:ext>
            </a:extLst>
          </p:cNvPr>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fld id="{E69A4852-92A4-D64C-894E-FF32E63405B3}" type="slidenum">
              <a:rPr lang="en-GB" altLang="en-CN"/>
              <a:pPr>
                <a:defRPr/>
              </a:pPr>
              <a:t>‹#›</a:t>
            </a:fld>
            <a:endParaRPr lang="en-GB" altLang="en-CN"/>
          </a:p>
        </p:txBody>
      </p:sp>
      <p:grpSp>
        <p:nvGrpSpPr>
          <p:cNvPr id="1032" name="Group 8">
            <a:extLst>
              <a:ext uri="{FF2B5EF4-FFF2-40B4-BE49-F238E27FC236}">
                <a16:creationId xmlns:a16="http://schemas.microsoft.com/office/drawing/2014/main" id="{3582C312-5C19-5A45-B685-307D811700E5}"/>
              </a:ext>
            </a:extLst>
          </p:cNvPr>
          <p:cNvGrpSpPr>
            <a:grpSpLocks/>
          </p:cNvGrpSpPr>
          <p:nvPr/>
        </p:nvGrpSpPr>
        <p:grpSpPr bwMode="auto">
          <a:xfrm>
            <a:off x="8153400" y="152400"/>
            <a:ext cx="792163" cy="1295400"/>
            <a:chOff x="5136" y="960"/>
            <a:chExt cx="528" cy="864"/>
          </a:xfrm>
        </p:grpSpPr>
        <p:sp>
          <p:nvSpPr>
            <p:cNvPr id="1033" name="Oval 9">
              <a:extLst>
                <a:ext uri="{FF2B5EF4-FFF2-40B4-BE49-F238E27FC236}">
                  <a16:creationId xmlns:a16="http://schemas.microsoft.com/office/drawing/2014/main" id="{91B431F8-F7C8-B141-B72A-99338837BD5A}"/>
                </a:ext>
              </a:extLst>
            </p:cNvPr>
            <p:cNvSpPr>
              <a:spLocks noChangeArrowheads="1"/>
            </p:cNvSpPr>
            <p:nvPr/>
          </p:nvSpPr>
          <p:spPr bwMode="auto">
            <a:xfrm>
              <a:off x="5136" y="960"/>
              <a:ext cx="80"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4" name="Oval 10">
              <a:extLst>
                <a:ext uri="{FF2B5EF4-FFF2-40B4-BE49-F238E27FC236}">
                  <a16:creationId xmlns:a16="http://schemas.microsoft.com/office/drawing/2014/main" id="{F5D87F8E-C769-BE4D-ABB5-389C8518C17A}"/>
                </a:ext>
              </a:extLst>
            </p:cNvPr>
            <p:cNvSpPr>
              <a:spLocks noChangeArrowheads="1"/>
            </p:cNvSpPr>
            <p:nvPr/>
          </p:nvSpPr>
          <p:spPr bwMode="auto">
            <a:xfrm>
              <a:off x="5248" y="960"/>
              <a:ext cx="79"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5" name="Oval 11">
              <a:extLst>
                <a:ext uri="{FF2B5EF4-FFF2-40B4-BE49-F238E27FC236}">
                  <a16:creationId xmlns:a16="http://schemas.microsoft.com/office/drawing/2014/main" id="{D333ABBF-93DE-2F40-8FDE-0E58A3B10E2B}"/>
                </a:ext>
              </a:extLst>
            </p:cNvPr>
            <p:cNvSpPr>
              <a:spLocks noChangeArrowheads="1"/>
            </p:cNvSpPr>
            <p:nvPr/>
          </p:nvSpPr>
          <p:spPr bwMode="auto">
            <a:xfrm>
              <a:off x="5360" y="960"/>
              <a:ext cx="76"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6" name="Oval 12">
              <a:extLst>
                <a:ext uri="{FF2B5EF4-FFF2-40B4-BE49-F238E27FC236}">
                  <a16:creationId xmlns:a16="http://schemas.microsoft.com/office/drawing/2014/main" id="{770D7A26-C7DB-8048-BED8-D17B270DF023}"/>
                </a:ext>
              </a:extLst>
            </p:cNvPr>
            <p:cNvSpPr>
              <a:spLocks noChangeArrowheads="1"/>
            </p:cNvSpPr>
            <p:nvPr/>
          </p:nvSpPr>
          <p:spPr bwMode="auto">
            <a:xfrm>
              <a:off x="5136" y="1072"/>
              <a:ext cx="80"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7" name="Oval 13">
              <a:extLst>
                <a:ext uri="{FF2B5EF4-FFF2-40B4-BE49-F238E27FC236}">
                  <a16:creationId xmlns:a16="http://schemas.microsoft.com/office/drawing/2014/main" id="{62AFFDDF-968C-FA43-B6F6-C62376FD6E4D}"/>
                </a:ext>
              </a:extLst>
            </p:cNvPr>
            <p:cNvSpPr>
              <a:spLocks noChangeArrowheads="1"/>
            </p:cNvSpPr>
            <p:nvPr/>
          </p:nvSpPr>
          <p:spPr bwMode="auto">
            <a:xfrm>
              <a:off x="5248" y="1072"/>
              <a:ext cx="79"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8" name="Oval 14">
              <a:extLst>
                <a:ext uri="{FF2B5EF4-FFF2-40B4-BE49-F238E27FC236}">
                  <a16:creationId xmlns:a16="http://schemas.microsoft.com/office/drawing/2014/main" id="{5ABBB165-027F-F541-A216-723C34DC5B2D}"/>
                </a:ext>
              </a:extLst>
            </p:cNvPr>
            <p:cNvSpPr>
              <a:spLocks noChangeArrowheads="1"/>
            </p:cNvSpPr>
            <p:nvPr/>
          </p:nvSpPr>
          <p:spPr bwMode="auto">
            <a:xfrm>
              <a:off x="5360" y="1072"/>
              <a:ext cx="76"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39" name="Oval 15">
              <a:extLst>
                <a:ext uri="{FF2B5EF4-FFF2-40B4-BE49-F238E27FC236}">
                  <a16:creationId xmlns:a16="http://schemas.microsoft.com/office/drawing/2014/main" id="{E06A02CF-2020-4649-935C-68900463DA16}"/>
                </a:ext>
              </a:extLst>
            </p:cNvPr>
            <p:cNvSpPr>
              <a:spLocks noChangeArrowheads="1"/>
            </p:cNvSpPr>
            <p:nvPr/>
          </p:nvSpPr>
          <p:spPr bwMode="auto">
            <a:xfrm>
              <a:off x="5472" y="1072"/>
              <a:ext cx="73" cy="7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0" name="Oval 16">
              <a:extLst>
                <a:ext uri="{FF2B5EF4-FFF2-40B4-BE49-F238E27FC236}">
                  <a16:creationId xmlns:a16="http://schemas.microsoft.com/office/drawing/2014/main" id="{2E575C2A-2EC7-C947-8033-E2C78CF6D456}"/>
                </a:ext>
              </a:extLst>
            </p:cNvPr>
            <p:cNvSpPr>
              <a:spLocks noChangeArrowheads="1"/>
            </p:cNvSpPr>
            <p:nvPr/>
          </p:nvSpPr>
          <p:spPr bwMode="auto">
            <a:xfrm>
              <a:off x="5136" y="1184"/>
              <a:ext cx="80" cy="73"/>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1" name="Oval 17">
              <a:extLst>
                <a:ext uri="{FF2B5EF4-FFF2-40B4-BE49-F238E27FC236}">
                  <a16:creationId xmlns:a16="http://schemas.microsoft.com/office/drawing/2014/main" id="{5D3D01A9-000D-2240-ABE2-BE16A6D3F55D}"/>
                </a:ext>
              </a:extLst>
            </p:cNvPr>
            <p:cNvSpPr>
              <a:spLocks noChangeArrowheads="1"/>
            </p:cNvSpPr>
            <p:nvPr/>
          </p:nvSpPr>
          <p:spPr bwMode="auto">
            <a:xfrm>
              <a:off x="5248" y="1184"/>
              <a:ext cx="79" cy="73"/>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2" name="Oval 18">
              <a:extLst>
                <a:ext uri="{FF2B5EF4-FFF2-40B4-BE49-F238E27FC236}">
                  <a16:creationId xmlns:a16="http://schemas.microsoft.com/office/drawing/2014/main" id="{FAE1F242-827E-B94B-9F35-1B44A688D61C}"/>
                </a:ext>
              </a:extLst>
            </p:cNvPr>
            <p:cNvSpPr>
              <a:spLocks noChangeArrowheads="1"/>
            </p:cNvSpPr>
            <p:nvPr/>
          </p:nvSpPr>
          <p:spPr bwMode="auto">
            <a:xfrm>
              <a:off x="5360" y="1184"/>
              <a:ext cx="76" cy="73"/>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3" name="Oval 19">
              <a:extLst>
                <a:ext uri="{FF2B5EF4-FFF2-40B4-BE49-F238E27FC236}">
                  <a16:creationId xmlns:a16="http://schemas.microsoft.com/office/drawing/2014/main" id="{0F4B428B-A3D4-9C4E-B0A2-AB0A5369E81B}"/>
                </a:ext>
              </a:extLst>
            </p:cNvPr>
            <p:cNvSpPr>
              <a:spLocks noChangeArrowheads="1"/>
            </p:cNvSpPr>
            <p:nvPr/>
          </p:nvSpPr>
          <p:spPr bwMode="auto">
            <a:xfrm>
              <a:off x="5472" y="1184"/>
              <a:ext cx="73" cy="73"/>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4" name="Oval 20">
              <a:extLst>
                <a:ext uri="{FF2B5EF4-FFF2-40B4-BE49-F238E27FC236}">
                  <a16:creationId xmlns:a16="http://schemas.microsoft.com/office/drawing/2014/main" id="{10607F8B-1A64-7141-ADFF-0CC42E2AEEE3}"/>
                </a:ext>
              </a:extLst>
            </p:cNvPr>
            <p:cNvSpPr>
              <a:spLocks noChangeArrowheads="1"/>
            </p:cNvSpPr>
            <p:nvPr/>
          </p:nvSpPr>
          <p:spPr bwMode="auto">
            <a:xfrm>
              <a:off x="5584" y="1184"/>
              <a:ext cx="80" cy="73"/>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5" name="Oval 21">
              <a:extLst>
                <a:ext uri="{FF2B5EF4-FFF2-40B4-BE49-F238E27FC236}">
                  <a16:creationId xmlns:a16="http://schemas.microsoft.com/office/drawing/2014/main" id="{FABE8670-C7ED-F547-98A7-8CB0F732C953}"/>
                </a:ext>
              </a:extLst>
            </p:cNvPr>
            <p:cNvSpPr>
              <a:spLocks noChangeArrowheads="1"/>
            </p:cNvSpPr>
            <p:nvPr/>
          </p:nvSpPr>
          <p:spPr bwMode="auto">
            <a:xfrm>
              <a:off x="5136" y="1296"/>
              <a:ext cx="80"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6" name="Oval 22">
              <a:extLst>
                <a:ext uri="{FF2B5EF4-FFF2-40B4-BE49-F238E27FC236}">
                  <a16:creationId xmlns:a16="http://schemas.microsoft.com/office/drawing/2014/main" id="{E4349E45-22CC-E04B-A7C2-C74B13C30FF6}"/>
                </a:ext>
              </a:extLst>
            </p:cNvPr>
            <p:cNvSpPr>
              <a:spLocks noChangeArrowheads="1"/>
            </p:cNvSpPr>
            <p:nvPr/>
          </p:nvSpPr>
          <p:spPr bwMode="auto">
            <a:xfrm>
              <a:off x="5248" y="1296"/>
              <a:ext cx="79"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7" name="Oval 23">
              <a:extLst>
                <a:ext uri="{FF2B5EF4-FFF2-40B4-BE49-F238E27FC236}">
                  <a16:creationId xmlns:a16="http://schemas.microsoft.com/office/drawing/2014/main" id="{64F01439-F500-0541-AD60-C51FF43F11FA}"/>
                </a:ext>
              </a:extLst>
            </p:cNvPr>
            <p:cNvSpPr>
              <a:spLocks noChangeArrowheads="1"/>
            </p:cNvSpPr>
            <p:nvPr/>
          </p:nvSpPr>
          <p:spPr bwMode="auto">
            <a:xfrm>
              <a:off x="5360" y="1296"/>
              <a:ext cx="76"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8" name="Oval 24">
              <a:extLst>
                <a:ext uri="{FF2B5EF4-FFF2-40B4-BE49-F238E27FC236}">
                  <a16:creationId xmlns:a16="http://schemas.microsoft.com/office/drawing/2014/main" id="{F536B0CD-674B-F544-8F15-8BA5C4716BF3}"/>
                </a:ext>
              </a:extLst>
            </p:cNvPr>
            <p:cNvSpPr>
              <a:spLocks noChangeArrowheads="1"/>
            </p:cNvSpPr>
            <p:nvPr/>
          </p:nvSpPr>
          <p:spPr bwMode="auto">
            <a:xfrm>
              <a:off x="5472" y="1296"/>
              <a:ext cx="73"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49" name="Oval 25">
              <a:extLst>
                <a:ext uri="{FF2B5EF4-FFF2-40B4-BE49-F238E27FC236}">
                  <a16:creationId xmlns:a16="http://schemas.microsoft.com/office/drawing/2014/main" id="{A21F7040-73CC-3F42-8712-BA3B475DA615}"/>
                </a:ext>
              </a:extLst>
            </p:cNvPr>
            <p:cNvSpPr>
              <a:spLocks noChangeArrowheads="1"/>
            </p:cNvSpPr>
            <p:nvPr/>
          </p:nvSpPr>
          <p:spPr bwMode="auto">
            <a:xfrm>
              <a:off x="5136" y="1408"/>
              <a:ext cx="80"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0" name="Oval 26">
              <a:extLst>
                <a:ext uri="{FF2B5EF4-FFF2-40B4-BE49-F238E27FC236}">
                  <a16:creationId xmlns:a16="http://schemas.microsoft.com/office/drawing/2014/main" id="{92AE5271-6968-1A46-AD6B-BF68B4D93998}"/>
                </a:ext>
              </a:extLst>
            </p:cNvPr>
            <p:cNvSpPr>
              <a:spLocks noChangeArrowheads="1"/>
            </p:cNvSpPr>
            <p:nvPr/>
          </p:nvSpPr>
          <p:spPr bwMode="auto">
            <a:xfrm>
              <a:off x="5248" y="1408"/>
              <a:ext cx="79"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1" name="Oval 27">
              <a:extLst>
                <a:ext uri="{FF2B5EF4-FFF2-40B4-BE49-F238E27FC236}">
                  <a16:creationId xmlns:a16="http://schemas.microsoft.com/office/drawing/2014/main" id="{83F9D5E2-325A-C44F-95DD-7B00FCE259EF}"/>
                </a:ext>
              </a:extLst>
            </p:cNvPr>
            <p:cNvSpPr>
              <a:spLocks noChangeArrowheads="1"/>
            </p:cNvSpPr>
            <p:nvPr/>
          </p:nvSpPr>
          <p:spPr bwMode="auto">
            <a:xfrm>
              <a:off x="5360" y="1408"/>
              <a:ext cx="76"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2" name="Oval 28">
              <a:extLst>
                <a:ext uri="{FF2B5EF4-FFF2-40B4-BE49-F238E27FC236}">
                  <a16:creationId xmlns:a16="http://schemas.microsoft.com/office/drawing/2014/main" id="{18CFFC4B-4739-A049-B00C-D96BF5100D58}"/>
                </a:ext>
              </a:extLst>
            </p:cNvPr>
            <p:cNvSpPr>
              <a:spLocks noChangeArrowheads="1"/>
            </p:cNvSpPr>
            <p:nvPr/>
          </p:nvSpPr>
          <p:spPr bwMode="auto">
            <a:xfrm>
              <a:off x="5472" y="1408"/>
              <a:ext cx="73"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3" name="Oval 29">
              <a:extLst>
                <a:ext uri="{FF2B5EF4-FFF2-40B4-BE49-F238E27FC236}">
                  <a16:creationId xmlns:a16="http://schemas.microsoft.com/office/drawing/2014/main" id="{DFE598B9-105F-A84A-9BA3-9D7F94479EFB}"/>
                </a:ext>
              </a:extLst>
            </p:cNvPr>
            <p:cNvSpPr>
              <a:spLocks noChangeArrowheads="1"/>
            </p:cNvSpPr>
            <p:nvPr/>
          </p:nvSpPr>
          <p:spPr bwMode="auto">
            <a:xfrm>
              <a:off x="5584" y="1408"/>
              <a:ext cx="80"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4" name="Oval 30">
              <a:extLst>
                <a:ext uri="{FF2B5EF4-FFF2-40B4-BE49-F238E27FC236}">
                  <a16:creationId xmlns:a16="http://schemas.microsoft.com/office/drawing/2014/main" id="{BE064267-9E31-744C-8096-D40653132779}"/>
                </a:ext>
              </a:extLst>
            </p:cNvPr>
            <p:cNvSpPr>
              <a:spLocks noChangeArrowheads="1"/>
            </p:cNvSpPr>
            <p:nvPr/>
          </p:nvSpPr>
          <p:spPr bwMode="auto">
            <a:xfrm>
              <a:off x="5136" y="1520"/>
              <a:ext cx="80" cy="79"/>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5" name="Oval 31">
              <a:extLst>
                <a:ext uri="{FF2B5EF4-FFF2-40B4-BE49-F238E27FC236}">
                  <a16:creationId xmlns:a16="http://schemas.microsoft.com/office/drawing/2014/main" id="{6019DB94-DA5C-4D46-BF6E-43DEDB98EAFF}"/>
                </a:ext>
              </a:extLst>
            </p:cNvPr>
            <p:cNvSpPr>
              <a:spLocks noChangeArrowheads="1"/>
            </p:cNvSpPr>
            <p:nvPr/>
          </p:nvSpPr>
          <p:spPr bwMode="auto">
            <a:xfrm>
              <a:off x="5248" y="1520"/>
              <a:ext cx="79" cy="79"/>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6" name="Oval 32">
              <a:extLst>
                <a:ext uri="{FF2B5EF4-FFF2-40B4-BE49-F238E27FC236}">
                  <a16:creationId xmlns:a16="http://schemas.microsoft.com/office/drawing/2014/main" id="{EF5BB2D9-0A86-DB44-8530-9EBC3091EE0E}"/>
                </a:ext>
              </a:extLst>
            </p:cNvPr>
            <p:cNvSpPr>
              <a:spLocks noChangeArrowheads="1"/>
            </p:cNvSpPr>
            <p:nvPr/>
          </p:nvSpPr>
          <p:spPr bwMode="auto">
            <a:xfrm>
              <a:off x="5360" y="1520"/>
              <a:ext cx="76" cy="79"/>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7" name="Oval 33">
              <a:extLst>
                <a:ext uri="{FF2B5EF4-FFF2-40B4-BE49-F238E27FC236}">
                  <a16:creationId xmlns:a16="http://schemas.microsoft.com/office/drawing/2014/main" id="{95E7ABA7-5199-8A4E-83CD-93C1DB7F67FD}"/>
                </a:ext>
              </a:extLst>
            </p:cNvPr>
            <p:cNvSpPr>
              <a:spLocks noChangeArrowheads="1"/>
            </p:cNvSpPr>
            <p:nvPr/>
          </p:nvSpPr>
          <p:spPr bwMode="auto">
            <a:xfrm>
              <a:off x="5472" y="1520"/>
              <a:ext cx="73" cy="79"/>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8" name="Oval 34">
              <a:extLst>
                <a:ext uri="{FF2B5EF4-FFF2-40B4-BE49-F238E27FC236}">
                  <a16:creationId xmlns:a16="http://schemas.microsoft.com/office/drawing/2014/main" id="{2716BC9C-1891-6F43-913C-46008689A02A}"/>
                </a:ext>
              </a:extLst>
            </p:cNvPr>
            <p:cNvSpPr>
              <a:spLocks noChangeArrowheads="1"/>
            </p:cNvSpPr>
            <p:nvPr/>
          </p:nvSpPr>
          <p:spPr bwMode="auto">
            <a:xfrm>
              <a:off x="5136" y="1632"/>
              <a:ext cx="80" cy="75"/>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59" name="Oval 35">
              <a:extLst>
                <a:ext uri="{FF2B5EF4-FFF2-40B4-BE49-F238E27FC236}">
                  <a16:creationId xmlns:a16="http://schemas.microsoft.com/office/drawing/2014/main" id="{AF606C23-4929-2C44-97E0-0A28CC30CBFD}"/>
                </a:ext>
              </a:extLst>
            </p:cNvPr>
            <p:cNvSpPr>
              <a:spLocks noChangeArrowheads="1"/>
            </p:cNvSpPr>
            <p:nvPr/>
          </p:nvSpPr>
          <p:spPr bwMode="auto">
            <a:xfrm>
              <a:off x="5248" y="1632"/>
              <a:ext cx="79" cy="75"/>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60" name="Oval 36">
              <a:extLst>
                <a:ext uri="{FF2B5EF4-FFF2-40B4-BE49-F238E27FC236}">
                  <a16:creationId xmlns:a16="http://schemas.microsoft.com/office/drawing/2014/main" id="{62D11186-B3D7-5F44-8C96-6B2C09D01433}"/>
                </a:ext>
              </a:extLst>
            </p:cNvPr>
            <p:cNvSpPr>
              <a:spLocks noChangeArrowheads="1"/>
            </p:cNvSpPr>
            <p:nvPr/>
          </p:nvSpPr>
          <p:spPr bwMode="auto">
            <a:xfrm>
              <a:off x="5360" y="1632"/>
              <a:ext cx="76" cy="75"/>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61" name="Oval 37">
              <a:extLst>
                <a:ext uri="{FF2B5EF4-FFF2-40B4-BE49-F238E27FC236}">
                  <a16:creationId xmlns:a16="http://schemas.microsoft.com/office/drawing/2014/main" id="{95B025AF-B1D4-9F4D-8120-4B428D69D490}"/>
                </a:ext>
              </a:extLst>
            </p:cNvPr>
            <p:cNvSpPr>
              <a:spLocks noChangeArrowheads="1"/>
            </p:cNvSpPr>
            <p:nvPr/>
          </p:nvSpPr>
          <p:spPr bwMode="auto">
            <a:xfrm>
              <a:off x="5472" y="1632"/>
              <a:ext cx="73" cy="75"/>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62" name="Oval 38">
              <a:extLst>
                <a:ext uri="{FF2B5EF4-FFF2-40B4-BE49-F238E27FC236}">
                  <a16:creationId xmlns:a16="http://schemas.microsoft.com/office/drawing/2014/main" id="{72C51EE1-8D33-634D-AA26-029FFDFC2DA7}"/>
                </a:ext>
              </a:extLst>
            </p:cNvPr>
            <p:cNvSpPr>
              <a:spLocks noChangeArrowheads="1"/>
            </p:cNvSpPr>
            <p:nvPr/>
          </p:nvSpPr>
          <p:spPr bwMode="auto">
            <a:xfrm>
              <a:off x="5248" y="1744"/>
              <a:ext cx="79"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sp>
          <p:nvSpPr>
            <p:cNvPr id="1063" name="Oval 39">
              <a:extLst>
                <a:ext uri="{FF2B5EF4-FFF2-40B4-BE49-F238E27FC236}">
                  <a16:creationId xmlns:a16="http://schemas.microsoft.com/office/drawing/2014/main" id="{06F1075B-1907-9142-88E1-C52F5D34E18E}"/>
                </a:ext>
              </a:extLst>
            </p:cNvPr>
            <p:cNvSpPr>
              <a:spLocks noChangeArrowheads="1"/>
            </p:cNvSpPr>
            <p:nvPr/>
          </p:nvSpPr>
          <p:spPr bwMode="auto">
            <a:xfrm>
              <a:off x="5472" y="1744"/>
              <a:ext cx="73"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CN"/>
            </a:p>
          </p:txBody>
        </p:sp>
      </p:grpSp>
    </p:spTree>
  </p:cSld>
  <p:clrMap bg1="lt1" tx1="dk1" bg2="lt2" tx2="dk2" accent1="accent1" accent2="accent2" accent3="accent3" accent4="accent4" accent5="accent5" accent6="accent6" hlink="hlink" folHlink="folHlink"/>
  <p:sldLayoutIdLst>
    <p:sldLayoutId id="2147484224"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l" rtl="0" eaLnBrk="0" fontAlgn="base" hangingPunct="0">
        <a:spcBef>
          <a:spcPct val="0"/>
        </a:spcBef>
        <a:spcAft>
          <a:spcPct val="0"/>
        </a:spcAft>
        <a:defRPr sz="3900" b="1">
          <a:solidFill>
            <a:schemeClr val="tx2"/>
          </a:solidFill>
          <a:latin typeface="+mj-lt"/>
          <a:ea typeface="+mj-ea"/>
          <a:cs typeface="ＭＳ Ｐゴシック" charset="0"/>
        </a:defRPr>
      </a:lvl1pPr>
      <a:lvl2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900" b="1">
          <a:solidFill>
            <a:schemeClr val="tx2"/>
          </a:solidFill>
          <a:latin typeface="Arial" charset="0"/>
          <a:ea typeface="ＭＳ Ｐゴシック" charset="0"/>
        </a:defRPr>
      </a:lvl6pPr>
      <a:lvl7pPr marL="914400" algn="l" rtl="0" fontAlgn="base">
        <a:spcBef>
          <a:spcPct val="0"/>
        </a:spcBef>
        <a:spcAft>
          <a:spcPct val="0"/>
        </a:spcAft>
        <a:defRPr sz="3900" b="1">
          <a:solidFill>
            <a:schemeClr val="tx2"/>
          </a:solidFill>
          <a:latin typeface="Arial" charset="0"/>
          <a:ea typeface="ＭＳ Ｐゴシック" charset="0"/>
        </a:defRPr>
      </a:lvl7pPr>
      <a:lvl8pPr marL="1371600" algn="l" rtl="0" fontAlgn="base">
        <a:spcBef>
          <a:spcPct val="0"/>
        </a:spcBef>
        <a:spcAft>
          <a:spcPct val="0"/>
        </a:spcAft>
        <a:defRPr sz="3900" b="1">
          <a:solidFill>
            <a:schemeClr val="tx2"/>
          </a:solidFill>
          <a:latin typeface="Arial" charset="0"/>
          <a:ea typeface="ＭＳ Ｐゴシック" charset="0"/>
        </a:defRPr>
      </a:lvl8pPr>
      <a:lvl9pPr marL="1828800" algn="l" rtl="0" fontAlgn="base">
        <a:spcBef>
          <a:spcPct val="0"/>
        </a:spcBef>
        <a:spcAft>
          <a:spcPct val="0"/>
        </a:spcAft>
        <a:defRPr sz="39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oleObject" Target="../embeddings/oleObject2.bin"/><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emf"/><Relationship Id="rId5" Type="http://schemas.openxmlformats.org/officeDocument/2006/relationships/oleObject" Target="../embeddings/oleObject4.bin"/><Relationship Id="rId4" Type="http://schemas.openxmlformats.org/officeDocument/2006/relationships/image" Target="../media/image1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image" Target="../media/image25.emf"/></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emf"/><Relationship Id="rId4" Type="http://schemas.openxmlformats.org/officeDocument/2006/relationships/image" Target="../media/image20.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Conway%E2%80%93Maxwell%E2%80%93Poisson_distribution" TargetMode="Externa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stats.idre.ucla.edu/stata/faq/how-can-i-use-countfit-in-choosing-a-count-model/" TargetMode="External"/><Relationship Id="rId2" Type="http://schemas.openxmlformats.org/officeDocument/2006/relationships/hyperlink" Target="https://math.usu.edu/jrstevens/biostat/PoissonNB.pdf" TargetMode="External"/><Relationship Id="rId1" Type="http://schemas.openxmlformats.org/officeDocument/2006/relationships/slideLayout" Target="../slideLayouts/slideLayout2.xml"/><Relationship Id="rId4" Type="http://schemas.openxmlformats.org/officeDocument/2006/relationships/hyperlink" Target="https://www.nature.com/articles/s41598-017-09768-z"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stats.stackexchange.com/questions/345069/likelihood-comparable-across-different-distributions" TargetMode="External"/><Relationship Id="rId2" Type="http://schemas.openxmlformats.org/officeDocument/2006/relationships/hyperlink" Target="https://stats.stackexchange.com/questions/139201/model-selection-can-i-compare-the-aic-from-models-of-count-data-between-linea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theanalysisfactor.com/poisson-or-negative-binomial-using-count-model-diagnostics-to-select-a-mode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1.emf"/><Relationship Id="rId4" Type="http://schemas.openxmlformats.org/officeDocument/2006/relationships/oleObject" Target="../embeddings/oleObject5.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8E63647-B953-5B44-ABB2-BA46EB698A16}"/>
              </a:ext>
            </a:extLst>
          </p:cNvPr>
          <p:cNvSpPr>
            <a:spLocks noGrp="1" noChangeArrowheads="1"/>
          </p:cNvSpPr>
          <p:nvPr>
            <p:ph type="ctrTitle"/>
          </p:nvPr>
        </p:nvSpPr>
        <p:spPr/>
        <p:txBody>
          <a:bodyPr/>
          <a:lstStyle/>
          <a:p>
            <a:pPr eaLnBrk="1" hangingPunct="1">
              <a:defRPr/>
            </a:pPr>
            <a:r>
              <a:rPr lang="en-NZ" dirty="0">
                <a:cs typeface="+mj-cs"/>
              </a:rPr>
              <a:t>Lesson 2</a:t>
            </a:r>
            <a:endParaRPr lang="en-GB" dirty="0">
              <a:cs typeface="+mj-cs"/>
            </a:endParaRPr>
          </a:p>
        </p:txBody>
      </p:sp>
      <p:sp>
        <p:nvSpPr>
          <p:cNvPr id="2051" name="Rectangle 3">
            <a:extLst>
              <a:ext uri="{FF2B5EF4-FFF2-40B4-BE49-F238E27FC236}">
                <a16:creationId xmlns:a16="http://schemas.microsoft.com/office/drawing/2014/main" id="{E26E0EB6-A9EA-CB4F-83D4-15F0B10AE0E3}"/>
              </a:ext>
            </a:extLst>
          </p:cNvPr>
          <p:cNvSpPr>
            <a:spLocks noGrp="1" noChangeArrowheads="1"/>
          </p:cNvSpPr>
          <p:nvPr>
            <p:ph type="subTitle" idx="1"/>
          </p:nvPr>
        </p:nvSpPr>
        <p:spPr/>
        <p:txBody>
          <a:bodyPr/>
          <a:lstStyle/>
          <a:p>
            <a:pPr algn="l" eaLnBrk="1" hangingPunct="1">
              <a:defRPr/>
            </a:pPr>
            <a:r>
              <a:rPr lang="en-NZ" dirty="0">
                <a:cs typeface="+mn-cs"/>
              </a:rPr>
              <a:t>Generalized Linear Models</a:t>
            </a:r>
            <a:endParaRPr lang="en-GB" dirty="0">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59AB0538-7756-6B48-82A6-E81F0E59D560}"/>
              </a:ext>
            </a:extLst>
          </p:cNvPr>
          <p:cNvSpPr>
            <a:spLocks noGrp="1" noChangeArrowheads="1"/>
          </p:cNvSpPr>
          <p:nvPr>
            <p:ph type="title"/>
          </p:nvPr>
        </p:nvSpPr>
        <p:spPr/>
        <p:txBody>
          <a:bodyPr/>
          <a:lstStyle/>
          <a:p>
            <a:pPr eaLnBrk="1" hangingPunct="1">
              <a:defRPr/>
            </a:pPr>
            <a:r>
              <a:rPr lang="en-NZ" dirty="0">
                <a:cs typeface="+mj-cs"/>
              </a:rPr>
              <a:t>Binomial distribution</a:t>
            </a:r>
            <a:endParaRPr lang="en-GB" dirty="0">
              <a:cs typeface="+mj-cs"/>
            </a:endParaRPr>
          </a:p>
        </p:txBody>
      </p:sp>
      <p:sp>
        <p:nvSpPr>
          <p:cNvPr id="23554" name="Rectangle 3">
            <a:extLst>
              <a:ext uri="{FF2B5EF4-FFF2-40B4-BE49-F238E27FC236}">
                <a16:creationId xmlns:a16="http://schemas.microsoft.com/office/drawing/2014/main" id="{42E9B7D9-35F9-8D4D-BA77-654E74C7D682}"/>
              </a:ext>
            </a:extLst>
          </p:cNvPr>
          <p:cNvSpPr>
            <a:spLocks noGrp="1" noChangeArrowheads="1"/>
          </p:cNvSpPr>
          <p:nvPr>
            <p:ph type="body" idx="1"/>
          </p:nvPr>
        </p:nvSpPr>
        <p:spPr>
          <a:xfrm>
            <a:off x="457200" y="1700213"/>
            <a:ext cx="8064500" cy="4176712"/>
          </a:xfrm>
        </p:spPr>
        <p:txBody>
          <a:bodyPr/>
          <a:lstStyle/>
          <a:p>
            <a:pPr eaLnBrk="1" hangingPunct="1"/>
            <a:r>
              <a:rPr lang="en-US" altLang="en-CN" sz="2400" dirty="0"/>
              <a:t>Asymmetric, discrete, unimodal, bounded both sides</a:t>
            </a:r>
            <a:endParaRPr lang="en-NZ" altLang="en-CN" sz="2400" dirty="0"/>
          </a:p>
          <a:p>
            <a:pPr eaLnBrk="1" hangingPunct="1"/>
            <a:r>
              <a:rPr lang="en-US" altLang="en-CN" sz="2400" dirty="0"/>
              <a:t>U</a:t>
            </a:r>
            <a:r>
              <a:rPr lang="en-NZ" altLang="en-CN" sz="2400" dirty="0" err="1"/>
              <a:t>sed</a:t>
            </a:r>
            <a:r>
              <a:rPr lang="en-NZ" altLang="en-CN" sz="2400" dirty="0"/>
              <a:t> for:</a:t>
            </a:r>
          </a:p>
          <a:p>
            <a:pPr lvl="1" eaLnBrk="1" hangingPunct="1">
              <a:lnSpc>
                <a:spcPct val="90000"/>
              </a:lnSpc>
            </a:pPr>
            <a:r>
              <a:rPr lang="en-GB" altLang="en-CN" sz="2400" dirty="0"/>
              <a:t>Binary data (yes/no)</a:t>
            </a:r>
          </a:p>
          <a:p>
            <a:pPr lvl="1" eaLnBrk="1" hangingPunct="1">
              <a:lnSpc>
                <a:spcPct val="90000"/>
              </a:lnSpc>
            </a:pPr>
            <a:r>
              <a:rPr lang="en-US" altLang="en-CN" sz="2400" dirty="0"/>
              <a:t>summed</a:t>
            </a:r>
            <a:r>
              <a:rPr lang="en-GB" altLang="en-CN" sz="2400" dirty="0"/>
              <a:t> proportions of binary data in a given number of trials (n trials) (binomial data)</a:t>
            </a:r>
          </a:p>
          <a:p>
            <a:pPr lvl="1" eaLnBrk="1" hangingPunct="1">
              <a:lnSpc>
                <a:spcPct val="90000"/>
              </a:lnSpc>
            </a:pPr>
            <a:endParaRPr lang="en-GB" altLang="en-CN" sz="2400" dirty="0"/>
          </a:p>
          <a:p>
            <a:pPr eaLnBrk="1" hangingPunct="1"/>
            <a:r>
              <a:rPr lang="en-US" altLang="en-CN" sz="2400" dirty="0"/>
              <a:t>Properties</a:t>
            </a:r>
            <a:r>
              <a:rPr lang="en-NZ" altLang="en-CN" sz="2400" dirty="0"/>
              <a:t>:</a:t>
            </a:r>
          </a:p>
          <a:p>
            <a:pPr lvl="1" eaLnBrk="1" hangingPunct="1"/>
            <a:r>
              <a:rPr lang="en-GB" altLang="en-CN" sz="2400" i="1" dirty="0" err="1"/>
              <a:t>μ</a:t>
            </a:r>
            <a:r>
              <a:rPr lang="en-GB" altLang="en-CN" sz="2400" i="1" dirty="0"/>
              <a:t> = np</a:t>
            </a:r>
            <a:r>
              <a:rPr lang="en-GB" altLang="en-CN" sz="2400" dirty="0"/>
              <a:t>, the </a:t>
            </a:r>
            <a:r>
              <a:rPr lang="en-US" altLang="en-CN" sz="2400" dirty="0"/>
              <a:t>p</a:t>
            </a:r>
            <a:r>
              <a:rPr lang="en-GB" altLang="en-CN" sz="2400" dirty="0"/>
              <a:t>rob of success (</a:t>
            </a:r>
            <a:r>
              <a:rPr lang="en-GB" altLang="en-US" sz="2400" dirty="0"/>
              <a:t>‘</a:t>
            </a:r>
            <a:r>
              <a:rPr lang="en-GB" altLang="en-CN" sz="2400" dirty="0"/>
              <a:t>yes</a:t>
            </a:r>
            <a:r>
              <a:rPr lang="en-GB" altLang="en-US" sz="2400" dirty="0"/>
              <a:t>’</a:t>
            </a:r>
            <a:r>
              <a:rPr lang="en-GB" altLang="en-CN" sz="2400" dirty="0"/>
              <a:t>)</a:t>
            </a:r>
          </a:p>
          <a:p>
            <a:pPr lvl="1" eaLnBrk="1" hangingPunct="1">
              <a:buFont typeface="Wingdings" pitchFamily="2" charset="2"/>
              <a:buNone/>
            </a:pPr>
            <a:r>
              <a:rPr lang="en-GB" altLang="en-CN" sz="2400" dirty="0"/>
              <a:t>[ (1 - p) = prob. of observing failure ]</a:t>
            </a:r>
          </a:p>
          <a:p>
            <a:pPr lvl="1" eaLnBrk="1" hangingPunct="1"/>
            <a:r>
              <a:rPr lang="en-GB" altLang="en-CN" sz="2400" i="1" dirty="0"/>
              <a:t>σ</a:t>
            </a:r>
            <a:r>
              <a:rPr lang="en-GB" altLang="en-CN" sz="2400" i="1" baseline="30000" dirty="0"/>
              <a:t>2</a:t>
            </a:r>
            <a:r>
              <a:rPr lang="en-GB" altLang="en-CN" sz="2400" dirty="0"/>
              <a:t> =  </a:t>
            </a:r>
            <a:r>
              <a:rPr lang="en-GB" altLang="en-CN" sz="2400" i="1" dirty="0" err="1"/>
              <a:t>μ</a:t>
            </a:r>
            <a:r>
              <a:rPr lang="en-GB" altLang="en-CN" sz="2400" i="1" dirty="0"/>
              <a:t> </a:t>
            </a:r>
            <a:r>
              <a:rPr lang="en-GB" altLang="en-CN" sz="2400" dirty="0"/>
              <a:t>(1 </a:t>
            </a:r>
            <a:r>
              <a:rPr lang="en-US" altLang="en-CN" sz="2400" dirty="0"/>
              <a:t>–</a:t>
            </a:r>
            <a:r>
              <a:rPr lang="en-GB" altLang="en-CN" sz="2400" dirty="0"/>
              <a:t> </a:t>
            </a:r>
            <a:r>
              <a:rPr lang="en-GB" altLang="en-CN" sz="2400" i="1" dirty="0" err="1"/>
              <a:t>μ</a:t>
            </a:r>
            <a:r>
              <a:rPr lang="en-GB" altLang="en-CN" sz="2400" dirty="0"/>
              <a:t>) </a:t>
            </a:r>
          </a:p>
          <a:p>
            <a:pPr lvl="1" eaLnBrk="1" hangingPunct="1"/>
            <a:r>
              <a:rPr lang="en-US" altLang="en-CN" sz="2400" dirty="0"/>
              <a:t>B</a:t>
            </a:r>
            <a:r>
              <a:rPr lang="en-GB" altLang="en-CN" sz="2400" dirty="0" err="1"/>
              <a:t>ounded</a:t>
            </a:r>
            <a:r>
              <a:rPr lang="en-GB" altLang="en-CN" sz="2400" dirty="0"/>
              <a:t> both sides:  [0,1]</a:t>
            </a:r>
          </a:p>
        </p:txBody>
      </p:sp>
      <p:grpSp>
        <p:nvGrpSpPr>
          <p:cNvPr id="23555" name="Group 3">
            <a:extLst>
              <a:ext uri="{FF2B5EF4-FFF2-40B4-BE49-F238E27FC236}">
                <a16:creationId xmlns:a16="http://schemas.microsoft.com/office/drawing/2014/main" id="{F3DB3F6E-1166-3248-8037-747676D3AFC6}"/>
              </a:ext>
            </a:extLst>
          </p:cNvPr>
          <p:cNvGrpSpPr>
            <a:grpSpLocks/>
          </p:cNvGrpSpPr>
          <p:nvPr/>
        </p:nvGrpSpPr>
        <p:grpSpPr bwMode="auto">
          <a:xfrm>
            <a:off x="6092825" y="4119563"/>
            <a:ext cx="3051175" cy="2373312"/>
            <a:chOff x="4572000" y="3887788"/>
            <a:chExt cx="3816424" cy="2949575"/>
          </a:xfrm>
        </p:grpSpPr>
        <p:pic>
          <p:nvPicPr>
            <p:cNvPr id="23556" name="Picture 5">
              <a:extLst>
                <a:ext uri="{FF2B5EF4-FFF2-40B4-BE49-F238E27FC236}">
                  <a16:creationId xmlns:a16="http://schemas.microsoft.com/office/drawing/2014/main" id="{3242D60F-466F-FF4C-8D4A-0695C625B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887788"/>
              <a:ext cx="377190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6">
              <a:extLst>
                <a:ext uri="{FF2B5EF4-FFF2-40B4-BE49-F238E27FC236}">
                  <a16:creationId xmlns:a16="http://schemas.microsoft.com/office/drawing/2014/main" id="{82CC0C35-DD5F-0E49-A6F4-BADF9CF7B469}"/>
                </a:ext>
              </a:extLst>
            </p:cNvPr>
            <p:cNvSpPr txBox="1">
              <a:spLocks noChangeArrowheads="1"/>
            </p:cNvSpPr>
            <p:nvPr/>
          </p:nvSpPr>
          <p:spPr bwMode="auto">
            <a:xfrm>
              <a:off x="5292080" y="6165304"/>
              <a:ext cx="3096344" cy="2616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CN" sz="1100"/>
                <a:t>0  0.1  0.2  0.3  0.4 0.5   0.6 0.7   0.8  0.9  1.0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Binomial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Probability density function (pdf)</a:t>
            </a:r>
            <a:endParaRPr lang="en-GB" altLang="en-CN" sz="2400" dirty="0"/>
          </a:p>
          <a:p>
            <a:pPr lvl="1" eaLnBrk="1" hangingPunct="1">
              <a:buFont typeface="Wingdings" pitchFamily="2" charset="2"/>
              <a:buNone/>
            </a:pPr>
            <a:r>
              <a:rPr lang="en-GB" altLang="en-CN" sz="2400" dirty="0"/>
              <a:t>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9DAEC47-0492-F949-AD39-843AA29FC436}"/>
                  </a:ext>
                </a:extLst>
              </p:cNvPr>
              <p:cNvSpPr/>
              <p:nvPr/>
            </p:nvSpPr>
            <p:spPr>
              <a:xfrm>
                <a:off x="2915816" y="2492896"/>
                <a:ext cx="3995068" cy="724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N" sz="2400">
                          <a:latin typeface="Cambria Math" panose="02040503050406030204" pitchFamily="18" charset="0"/>
                        </a:rPr>
                        <m:t>f</m:t>
                      </m:r>
                      <m:d>
                        <m:dPr>
                          <m:ctrlPr>
                            <a:rPr lang="en-CN" sz="2400" i="1">
                              <a:latin typeface="Cambria Math" panose="02040503050406030204" pitchFamily="18" charset="0"/>
                            </a:rPr>
                          </m:ctrlPr>
                        </m:dPr>
                        <m:e>
                          <m:r>
                            <a:rPr lang="en-CN" sz="2400" i="1">
                              <a:latin typeface="Cambria Math" panose="02040503050406030204" pitchFamily="18" charset="0"/>
                            </a:rPr>
                            <m:t>𝑛</m:t>
                          </m:r>
                          <m:r>
                            <a:rPr lang="en-CN" sz="2400" i="0">
                              <a:latin typeface="Cambria Math" panose="02040503050406030204" pitchFamily="18" charset="0"/>
                            </a:rPr>
                            <m:t>,</m:t>
                          </m:r>
                          <m:r>
                            <a:rPr lang="en-CN" sz="2400" i="1">
                              <a:latin typeface="Cambria Math" panose="02040503050406030204" pitchFamily="18" charset="0"/>
                            </a:rPr>
                            <m:t>𝑝</m:t>
                          </m:r>
                        </m:e>
                      </m:d>
                      <m:r>
                        <a:rPr lang="en-CN" sz="2400" i="0">
                          <a:latin typeface="Cambria Math" panose="02040503050406030204" pitchFamily="18" charset="0"/>
                        </a:rPr>
                        <m:t>= </m:t>
                      </m:r>
                      <m:d>
                        <m:dPr>
                          <m:ctrlPr>
                            <a:rPr lang="en-CN" sz="2400" i="1">
                              <a:latin typeface="Cambria Math" panose="02040503050406030204" pitchFamily="18" charset="0"/>
                            </a:rPr>
                          </m:ctrlPr>
                        </m:dPr>
                        <m:e>
                          <m:f>
                            <m:fPr>
                              <m:type m:val="noBar"/>
                              <m:ctrlPr>
                                <a:rPr lang="en-CN" sz="2400" i="1">
                                  <a:latin typeface="Cambria Math" panose="02040503050406030204" pitchFamily="18" charset="0"/>
                                </a:rPr>
                              </m:ctrlPr>
                            </m:fPr>
                            <m:num>
                              <m:r>
                                <a:rPr lang="en-CN" sz="2400" i="1">
                                  <a:latin typeface="Cambria Math" panose="02040503050406030204" pitchFamily="18" charset="0"/>
                                </a:rPr>
                                <m:t>𝑛</m:t>
                              </m:r>
                            </m:num>
                            <m:den>
                              <m:r>
                                <a:rPr lang="en-CN" sz="2400" i="1">
                                  <a:latin typeface="Cambria Math" panose="02040503050406030204" pitchFamily="18" charset="0"/>
                                </a:rPr>
                                <m:t>𝑘</m:t>
                              </m:r>
                            </m:den>
                          </m:f>
                        </m:e>
                      </m:d>
                      <m:r>
                        <a:rPr lang="en-CN" sz="2400" i="0">
                          <a:latin typeface="Cambria Math" panose="02040503050406030204" pitchFamily="18" charset="0"/>
                        </a:rPr>
                        <m:t> </m:t>
                      </m:r>
                      <m:sSup>
                        <m:sSupPr>
                          <m:ctrlPr>
                            <a:rPr lang="en-CN" sz="2400" i="1">
                              <a:latin typeface="Cambria Math" panose="02040503050406030204" pitchFamily="18" charset="0"/>
                            </a:rPr>
                          </m:ctrlPr>
                        </m:sSupPr>
                        <m:e>
                          <m:r>
                            <a:rPr lang="en-CN" sz="2400" i="1">
                              <a:latin typeface="Cambria Math" panose="02040503050406030204" pitchFamily="18" charset="0"/>
                            </a:rPr>
                            <m:t>𝑝</m:t>
                          </m:r>
                        </m:e>
                        <m:sup>
                          <m:r>
                            <a:rPr lang="en-CN" sz="2400" i="1">
                              <a:latin typeface="Cambria Math" panose="02040503050406030204" pitchFamily="18" charset="0"/>
                            </a:rPr>
                            <m:t>𝑘</m:t>
                          </m:r>
                        </m:sup>
                      </m:sSup>
                      <m:sSup>
                        <m:sSupPr>
                          <m:ctrlPr>
                            <a:rPr lang="en-CN" sz="2400" i="1">
                              <a:latin typeface="Cambria Math" panose="02040503050406030204" pitchFamily="18" charset="0"/>
                            </a:rPr>
                          </m:ctrlPr>
                        </m:sSupPr>
                        <m:e>
                          <m:d>
                            <m:dPr>
                              <m:ctrlPr>
                                <a:rPr lang="en-CN" sz="2400" i="1">
                                  <a:latin typeface="Cambria Math" panose="02040503050406030204" pitchFamily="18" charset="0"/>
                                </a:rPr>
                              </m:ctrlPr>
                            </m:dPr>
                            <m:e>
                              <m:r>
                                <a:rPr lang="en-CN" sz="2400" i="0">
                                  <a:latin typeface="Cambria Math" panose="02040503050406030204" pitchFamily="18" charset="0"/>
                                </a:rPr>
                                <m:t>1−</m:t>
                              </m:r>
                              <m:r>
                                <a:rPr lang="en-CN" sz="2400" i="1">
                                  <a:latin typeface="Cambria Math" panose="02040503050406030204" pitchFamily="18" charset="0"/>
                                </a:rPr>
                                <m:t>𝑝</m:t>
                              </m:r>
                            </m:e>
                          </m:d>
                        </m:e>
                        <m:sup>
                          <m:r>
                            <a:rPr lang="en-CN" sz="2400" i="1">
                              <a:latin typeface="Cambria Math" panose="02040503050406030204" pitchFamily="18" charset="0"/>
                            </a:rPr>
                            <m:t>𝑛</m:t>
                          </m:r>
                          <m:r>
                            <a:rPr lang="en-CN" sz="2400" i="0">
                              <a:latin typeface="Cambria Math" panose="02040503050406030204" pitchFamily="18" charset="0"/>
                            </a:rPr>
                            <m:t>−</m:t>
                          </m:r>
                          <m:r>
                            <a:rPr lang="en-CN" sz="2400" i="1">
                              <a:latin typeface="Cambria Math" panose="02040503050406030204" pitchFamily="18" charset="0"/>
                            </a:rPr>
                            <m:t>𝑘</m:t>
                          </m:r>
                        </m:sup>
                      </m:sSup>
                      <m:r>
                        <a:rPr lang="en-CN" sz="2400" i="0">
                          <a:latin typeface="Cambria Math" panose="02040503050406030204" pitchFamily="18" charset="0"/>
                        </a:rPr>
                        <m:t> </m:t>
                      </m:r>
                    </m:oMath>
                  </m:oMathPara>
                </a14:m>
                <a:endParaRPr lang="en-CN" sz="2400" dirty="0"/>
              </a:p>
            </p:txBody>
          </p:sp>
        </mc:Choice>
        <mc:Fallback xmlns="">
          <p:sp>
            <p:nvSpPr>
              <p:cNvPr id="2" name="Rectangle 1">
                <a:extLst>
                  <a:ext uri="{FF2B5EF4-FFF2-40B4-BE49-F238E27FC236}">
                    <a16:creationId xmlns:a16="http://schemas.microsoft.com/office/drawing/2014/main" id="{39DAEC47-0492-F949-AD39-843AA29FC436}"/>
                  </a:ext>
                </a:extLst>
              </p:cNvPr>
              <p:cNvSpPr>
                <a:spLocks noRot="1" noChangeAspect="1" noMove="1" noResize="1" noEditPoints="1" noAdjustHandles="1" noChangeArrowheads="1" noChangeShapeType="1" noTextEdit="1"/>
              </p:cNvSpPr>
              <p:nvPr/>
            </p:nvSpPr>
            <p:spPr>
              <a:xfrm>
                <a:off x="2915816" y="2492896"/>
                <a:ext cx="3995068" cy="724814"/>
              </a:xfrm>
              <a:prstGeom prst="rect">
                <a:avLst/>
              </a:prstGeom>
              <a:blipFill>
                <a:blip r:embed="rId2"/>
                <a:stretch>
                  <a:fillRect b="-6897"/>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0B25738C-664D-9B49-A01A-FB207F6C48CD}"/>
              </a:ext>
            </a:extLst>
          </p:cNvPr>
          <p:cNvPicPr>
            <a:picLocks noChangeAspect="1"/>
          </p:cNvPicPr>
          <p:nvPr/>
        </p:nvPicPr>
        <p:blipFill>
          <a:blip r:embed="rId3"/>
          <a:stretch>
            <a:fillRect/>
          </a:stretch>
        </p:blipFill>
        <p:spPr>
          <a:xfrm>
            <a:off x="3059832" y="3682653"/>
            <a:ext cx="3672408" cy="2448272"/>
          </a:xfrm>
          <a:prstGeom prst="rect">
            <a:avLst/>
          </a:prstGeom>
        </p:spPr>
      </p:pic>
    </p:spTree>
    <p:extLst>
      <p:ext uri="{BB962C8B-B14F-4D97-AF65-F5344CB8AC3E}">
        <p14:creationId xmlns:p14="http://schemas.microsoft.com/office/powerpoint/2010/main" val="128669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61A2536A-881D-0C42-A0EC-081E9276D0EC}"/>
              </a:ext>
            </a:extLst>
          </p:cNvPr>
          <p:cNvSpPr>
            <a:spLocks noGrp="1" noChangeArrowheads="1"/>
          </p:cNvSpPr>
          <p:nvPr>
            <p:ph type="title"/>
          </p:nvPr>
        </p:nvSpPr>
        <p:spPr/>
        <p:txBody>
          <a:bodyPr/>
          <a:lstStyle/>
          <a:p>
            <a:pPr eaLnBrk="1" hangingPunct="1">
              <a:defRPr/>
            </a:pPr>
            <a:r>
              <a:rPr lang="en-NZ" dirty="0">
                <a:cs typeface="+mj-cs"/>
              </a:rPr>
              <a:t>Gamma distribution</a:t>
            </a:r>
            <a:endParaRPr lang="en-GB" dirty="0">
              <a:cs typeface="+mj-cs"/>
            </a:endParaRPr>
          </a:p>
        </p:txBody>
      </p:sp>
      <p:sp>
        <p:nvSpPr>
          <p:cNvPr id="22530" name="Rectangle 3">
            <a:extLst>
              <a:ext uri="{FF2B5EF4-FFF2-40B4-BE49-F238E27FC236}">
                <a16:creationId xmlns:a16="http://schemas.microsoft.com/office/drawing/2014/main" id="{8F3CB908-F932-854B-BAF4-17B4637FB772}"/>
              </a:ext>
            </a:extLst>
          </p:cNvPr>
          <p:cNvSpPr>
            <a:spLocks noGrp="1" noChangeArrowheads="1"/>
          </p:cNvSpPr>
          <p:nvPr>
            <p:ph type="body" idx="1"/>
          </p:nvPr>
        </p:nvSpPr>
        <p:spPr/>
        <p:txBody>
          <a:bodyPr/>
          <a:lstStyle/>
          <a:p>
            <a:pPr eaLnBrk="1" hangingPunct="1"/>
            <a:r>
              <a:rPr lang="en-US" altLang="en-CN" sz="2400" dirty="0"/>
              <a:t>As</a:t>
            </a:r>
            <a:r>
              <a:rPr lang="en-NZ" altLang="en-CN" sz="2400" dirty="0" err="1"/>
              <a:t>ymmetric</a:t>
            </a:r>
            <a:r>
              <a:rPr lang="en-NZ" altLang="en-CN" sz="2400" dirty="0"/>
              <a:t>, continuous, unimodal, bounded below</a:t>
            </a:r>
          </a:p>
          <a:p>
            <a:pPr eaLnBrk="1" hangingPunct="1"/>
            <a:r>
              <a:rPr lang="en-US" altLang="en-CN" sz="2400" dirty="0"/>
              <a:t>U</a:t>
            </a:r>
            <a:r>
              <a:rPr lang="en-NZ" altLang="en-CN" sz="2400" dirty="0" err="1"/>
              <a:t>sed</a:t>
            </a:r>
            <a:r>
              <a:rPr lang="en-NZ" altLang="en-CN" sz="2400" dirty="0"/>
              <a:t> for:</a:t>
            </a:r>
          </a:p>
          <a:p>
            <a:pPr marL="638175" lvl="2" indent="-342900" eaLnBrk="1" hangingPunct="1">
              <a:buClr>
                <a:schemeClr val="tx2"/>
              </a:buClr>
            </a:pPr>
            <a:r>
              <a:rPr lang="en-GB" altLang="en-CN" sz="2400" dirty="0"/>
              <a:t>continuous variates that are bounded below (e.g. rain)</a:t>
            </a:r>
          </a:p>
          <a:p>
            <a:pPr marL="638175" lvl="2" indent="-342900" eaLnBrk="1" hangingPunct="1">
              <a:buClr>
                <a:schemeClr val="tx2"/>
              </a:buClr>
            </a:pPr>
            <a:r>
              <a:rPr lang="en-GB" altLang="en-CN" sz="2400" dirty="0"/>
              <a:t>zeros in </a:t>
            </a:r>
            <a:r>
              <a:rPr lang="en-GB" altLang="en-CN" sz="2400" dirty="0" err="1"/>
              <a:t>poisson</a:t>
            </a:r>
            <a:r>
              <a:rPr lang="en-GB" altLang="en-CN" sz="2400" dirty="0"/>
              <a:t> data (negative binomial model)</a:t>
            </a:r>
          </a:p>
          <a:p>
            <a:pPr marL="638175" lvl="2" indent="-342900" eaLnBrk="1" hangingPunct="1">
              <a:buClr>
                <a:schemeClr val="tx2"/>
              </a:buClr>
            </a:pPr>
            <a:r>
              <a:rPr lang="en-GB" altLang="en-CN" sz="2400" dirty="0"/>
              <a:t>prior for several distributions (e.g. Normal, Poisson)</a:t>
            </a:r>
          </a:p>
          <a:p>
            <a:pPr marL="638175" lvl="2" indent="-342900" eaLnBrk="1" hangingPunct="1">
              <a:buClr>
                <a:schemeClr val="tx2"/>
              </a:buClr>
            </a:pPr>
            <a:endParaRPr lang="en-NZ" altLang="en-CN" sz="1200" dirty="0"/>
          </a:p>
          <a:p>
            <a:pPr eaLnBrk="1" hangingPunct="1"/>
            <a:r>
              <a:rPr lang="en-US" altLang="en-CN" sz="2400" dirty="0"/>
              <a:t>Properties</a:t>
            </a:r>
            <a:r>
              <a:rPr lang="en-NZ" altLang="en-CN" sz="2400" dirty="0"/>
              <a:t>:</a:t>
            </a:r>
          </a:p>
          <a:p>
            <a:pPr lvl="1" eaLnBrk="1" hangingPunct="1"/>
            <a:r>
              <a:rPr lang="en-GB" altLang="en-CN" sz="2400" dirty="0"/>
              <a:t>2 parameters: 𝛼 (shape), 𝛽 (rate)</a:t>
            </a:r>
          </a:p>
          <a:p>
            <a:pPr lvl="1" eaLnBrk="1" hangingPunct="1"/>
            <a:r>
              <a:rPr lang="en-GB" altLang="en-CN" sz="2400" dirty="0"/>
              <a:t>mean (</a:t>
            </a:r>
            <a:r>
              <a:rPr lang="en-GB" altLang="en-CN" sz="2400" i="1" dirty="0" err="1"/>
              <a:t>μ</a:t>
            </a:r>
            <a:r>
              <a:rPr lang="en-GB" altLang="en-CN" sz="2400" i="1" dirty="0"/>
              <a:t> = </a:t>
            </a:r>
            <a:r>
              <a:rPr lang="en-GB" altLang="en-CN" sz="2400" dirty="0"/>
              <a:t>𝛼 </a:t>
            </a:r>
            <a:r>
              <a:rPr lang="en-GB" altLang="en-CN" sz="2400" i="1" dirty="0"/>
              <a:t>/ </a:t>
            </a:r>
            <a:r>
              <a:rPr lang="en-GB" altLang="en-CN" sz="2400" dirty="0"/>
              <a:t>𝛽)</a:t>
            </a:r>
          </a:p>
          <a:p>
            <a:pPr lvl="1" eaLnBrk="1" hangingPunct="1"/>
            <a:r>
              <a:rPr lang="en-GB" altLang="en-CN" sz="2400" dirty="0"/>
              <a:t>variance (σ</a:t>
            </a:r>
            <a:r>
              <a:rPr lang="en-GB" altLang="en-CN" sz="2400" baseline="30000" dirty="0"/>
              <a:t>2</a:t>
            </a:r>
            <a:r>
              <a:rPr lang="en-GB" altLang="en-CN" sz="2400" dirty="0"/>
              <a:t> = 𝛼 </a:t>
            </a:r>
            <a:r>
              <a:rPr lang="en-GB" altLang="en-CN" sz="2400" i="1" dirty="0"/>
              <a:t>/ </a:t>
            </a:r>
            <a:r>
              <a:rPr lang="en-GB" altLang="en-CN" sz="2400" dirty="0"/>
              <a:t>𝛽</a:t>
            </a:r>
            <a:r>
              <a:rPr lang="en-GB" altLang="en-CN" sz="2400" baseline="30000" dirty="0"/>
              <a:t>2</a:t>
            </a:r>
            <a:r>
              <a:rPr lang="en-GB" altLang="en-CN" sz="2400" dirty="0"/>
              <a:t>)</a:t>
            </a:r>
            <a:endParaRPr lang="en-NZ" altLang="en-CN" sz="2400" b="1" dirty="0"/>
          </a:p>
          <a:p>
            <a:pPr lvl="1" eaLnBrk="1" hangingPunct="1"/>
            <a:r>
              <a:rPr lang="en-US" altLang="en-CN" sz="2400" dirty="0"/>
              <a:t>Bounded below</a:t>
            </a:r>
            <a:r>
              <a:rPr lang="en-GB" altLang="en-CN" sz="2400" dirty="0"/>
              <a:t>: (0</a:t>
            </a:r>
            <a:r>
              <a:rPr lang="en-US" altLang="en-CN" sz="2400" dirty="0"/>
              <a:t> </a:t>
            </a:r>
            <a:r>
              <a:rPr lang="en-GB" altLang="en-CN" sz="2400" dirty="0"/>
              <a:t>, </a:t>
            </a:r>
            <a:r>
              <a:rPr lang="en-US" altLang="en-CN" sz="2400" dirty="0"/>
              <a:t>∞</a:t>
            </a:r>
            <a:r>
              <a:rPr lang="en-GB" altLang="en-CN" sz="2400" dirty="0"/>
              <a:t>)</a:t>
            </a:r>
          </a:p>
          <a:p>
            <a:pPr lvl="1" eaLnBrk="1" hangingPunct="1">
              <a:buFont typeface="Wingdings" pitchFamily="2" charset="2"/>
              <a:buNone/>
            </a:pPr>
            <a:r>
              <a:rPr lang="en-GB" altLang="en-CN" sz="2400" dirty="0"/>
              <a:t>	</a:t>
            </a:r>
          </a:p>
        </p:txBody>
      </p:sp>
      <p:pic>
        <p:nvPicPr>
          <p:cNvPr id="4" name="Picture 3">
            <a:extLst>
              <a:ext uri="{FF2B5EF4-FFF2-40B4-BE49-F238E27FC236}">
                <a16:creationId xmlns:a16="http://schemas.microsoft.com/office/drawing/2014/main" id="{6E79870F-9240-0A4C-8A7A-7B9A7CF73037}"/>
              </a:ext>
            </a:extLst>
          </p:cNvPr>
          <p:cNvPicPr>
            <a:picLocks noChangeAspect="1"/>
          </p:cNvPicPr>
          <p:nvPr/>
        </p:nvPicPr>
        <p:blipFill>
          <a:blip r:embed="rId2"/>
          <a:stretch>
            <a:fillRect/>
          </a:stretch>
        </p:blipFill>
        <p:spPr>
          <a:xfrm>
            <a:off x="5940152" y="4137676"/>
            <a:ext cx="3059832" cy="22948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Gamma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Probability density function (pdf)</a:t>
            </a:r>
            <a:endParaRPr lang="en-GB" altLang="en-CN" sz="2400" dirty="0"/>
          </a:p>
          <a:p>
            <a:pPr lvl="1" eaLnBrk="1" hangingPunct="1">
              <a:buFont typeface="Wingdings" pitchFamily="2" charset="2"/>
              <a:buNone/>
            </a:pPr>
            <a:r>
              <a:rPr lang="en-GB" altLang="en-CN" sz="2400" dirty="0"/>
              <a: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8ABEE02-B1E9-1E4F-BAB4-490A638751D6}"/>
                  </a:ext>
                </a:extLst>
              </p:cNvPr>
              <p:cNvSpPr txBox="1"/>
              <p:nvPr/>
            </p:nvSpPr>
            <p:spPr>
              <a:xfrm>
                <a:off x="899592" y="2852936"/>
                <a:ext cx="7551683" cy="644151"/>
              </a:xfrm>
              <a:prstGeom prst="rect">
                <a:avLst/>
              </a:prstGeom>
              <a:noFill/>
            </p:spPr>
            <p:txBody>
              <a:bodyPr wrap="none" rtlCol="0">
                <a:spAutoFit/>
              </a:bodyPr>
              <a:lstStyle/>
              <a:p>
                <a14:m>
                  <m:oMath xmlns:m="http://schemas.openxmlformats.org/officeDocument/2006/math">
                    <m:r>
                      <m:rPr>
                        <m:sty m:val="p"/>
                      </m:rPr>
                      <a:rPr lang="en-CN" sz="2400">
                        <a:latin typeface="Cambria Math" panose="02040503050406030204" pitchFamily="18" charset="0"/>
                      </a:rPr>
                      <m:t>f</m:t>
                    </m:r>
                    <m:d>
                      <m:dPr>
                        <m:ctrlPr>
                          <a:rPr lang="en-CN" sz="2400" i="1">
                            <a:latin typeface="Cambria Math" panose="02040503050406030204" pitchFamily="18" charset="0"/>
                          </a:rPr>
                        </m:ctrlPr>
                      </m:dPr>
                      <m:e>
                        <m:r>
                          <a:rPr lang="en-CN" sz="2400" i="1">
                            <a:latin typeface="Cambria Math" panose="02040503050406030204" pitchFamily="18" charset="0"/>
                          </a:rPr>
                          <m:t>𝛼</m:t>
                        </m:r>
                        <m:r>
                          <a:rPr lang="en-CN" sz="2400" i="1">
                            <a:latin typeface="Cambria Math" panose="02040503050406030204" pitchFamily="18" charset="0"/>
                          </a:rPr>
                          <m:t>,</m:t>
                        </m:r>
                        <m:r>
                          <a:rPr lang="en-CN" sz="2400" i="1">
                            <a:latin typeface="Cambria Math" panose="02040503050406030204" pitchFamily="18" charset="0"/>
                          </a:rPr>
                          <m:t>𝛽</m:t>
                        </m:r>
                      </m:e>
                    </m:d>
                    <m:r>
                      <a:rPr lang="en-CN" sz="2400" i="1">
                        <a:latin typeface="Cambria Math" panose="02040503050406030204" pitchFamily="18" charset="0"/>
                      </a:rPr>
                      <m:t>= </m:t>
                    </m:r>
                    <m:f>
                      <m:fPr>
                        <m:ctrlPr>
                          <a:rPr lang="en-CN" sz="2400" i="1">
                            <a:latin typeface="Cambria Math" panose="02040503050406030204" pitchFamily="18" charset="0"/>
                          </a:rPr>
                        </m:ctrlPr>
                      </m:fPr>
                      <m:num>
                        <m:sSup>
                          <m:sSupPr>
                            <m:ctrlPr>
                              <a:rPr lang="en-CN" sz="2400" i="1">
                                <a:latin typeface="Cambria Math" panose="02040503050406030204" pitchFamily="18" charset="0"/>
                              </a:rPr>
                            </m:ctrlPr>
                          </m:sSupPr>
                          <m:e>
                            <m:r>
                              <a:rPr lang="en-CN" sz="2400" i="1">
                                <a:latin typeface="Cambria Math" panose="02040503050406030204" pitchFamily="18" charset="0"/>
                              </a:rPr>
                              <m:t>𝛽</m:t>
                            </m:r>
                          </m:e>
                          <m:sup>
                            <m:r>
                              <a:rPr lang="en-CN" sz="2400" i="1">
                                <a:latin typeface="Cambria Math" panose="02040503050406030204" pitchFamily="18" charset="0"/>
                              </a:rPr>
                              <m:t>𝛼</m:t>
                            </m:r>
                          </m:sup>
                        </m:sSup>
                        <m:r>
                          <a:rPr lang="en-CN" sz="2400" i="1">
                            <a:latin typeface="Cambria Math" panose="02040503050406030204" pitchFamily="18" charset="0"/>
                          </a:rPr>
                          <m:t> </m:t>
                        </m:r>
                      </m:num>
                      <m:den>
                        <m:r>
                          <a:rPr lang="en-CN" sz="2400" i="1">
                            <a:latin typeface="Cambria Math" panose="02040503050406030204" pitchFamily="18" charset="0"/>
                            <a:sym typeface="Symbol" pitchFamily="2" charset="2"/>
                          </a:rPr>
                          <m:t></m:t>
                        </m:r>
                        <m:r>
                          <a:rPr lang="en-CN" sz="2400" i="1">
                            <a:latin typeface="Cambria Math" panose="02040503050406030204" pitchFamily="18" charset="0"/>
                          </a:rPr>
                          <m:t>𝛼</m:t>
                        </m:r>
                      </m:den>
                    </m:f>
                    <m:sSup>
                      <m:sSupPr>
                        <m:ctrlPr>
                          <a:rPr lang="en-CN" sz="2400" i="1">
                            <a:latin typeface="Cambria Math" panose="02040503050406030204" pitchFamily="18" charset="0"/>
                          </a:rPr>
                        </m:ctrlPr>
                      </m:sSupPr>
                      <m:e>
                        <m:r>
                          <a:rPr lang="en-CN" sz="2400" i="1">
                            <a:latin typeface="Cambria Math" panose="02040503050406030204" pitchFamily="18" charset="0"/>
                          </a:rPr>
                          <m:t>𝑥</m:t>
                        </m:r>
                      </m:e>
                      <m:sup>
                        <m:r>
                          <a:rPr lang="en-CN" sz="2400" i="1">
                            <a:latin typeface="Cambria Math" panose="02040503050406030204" pitchFamily="18" charset="0"/>
                          </a:rPr>
                          <m:t>𝛼</m:t>
                        </m:r>
                        <m:r>
                          <a:rPr lang="en-CN" sz="2400" i="1">
                            <a:latin typeface="Cambria Math" panose="02040503050406030204" pitchFamily="18" charset="0"/>
                          </a:rPr>
                          <m:t>−1</m:t>
                        </m:r>
                      </m:sup>
                    </m:sSup>
                    <m:sSup>
                      <m:sSupPr>
                        <m:ctrlPr>
                          <a:rPr lang="en-CN" sz="2400" i="1">
                            <a:latin typeface="Cambria Math" panose="02040503050406030204" pitchFamily="18" charset="0"/>
                          </a:rPr>
                        </m:ctrlPr>
                      </m:sSupPr>
                      <m:e>
                        <m:r>
                          <a:rPr lang="en-CN" sz="2400" i="1">
                            <a:latin typeface="Cambria Math" panose="02040503050406030204" pitchFamily="18" charset="0"/>
                          </a:rPr>
                          <m:t>𝑒</m:t>
                        </m:r>
                      </m:e>
                      <m:sup>
                        <m:r>
                          <a:rPr lang="en-CN" sz="2400" i="1">
                            <a:latin typeface="Cambria Math" panose="02040503050406030204" pitchFamily="18" charset="0"/>
                          </a:rPr>
                          <m:t>−</m:t>
                        </m:r>
                        <m:r>
                          <a:rPr lang="en-CN" sz="2400" i="1">
                            <a:latin typeface="Cambria Math" panose="02040503050406030204" pitchFamily="18" charset="0"/>
                          </a:rPr>
                          <m:t>𝛽</m:t>
                        </m:r>
                        <m:r>
                          <a:rPr lang="en-CN" sz="2400" i="1">
                            <a:latin typeface="Cambria Math" panose="02040503050406030204" pitchFamily="18" charset="0"/>
                          </a:rPr>
                          <m:t>𝑥</m:t>
                        </m:r>
                      </m:sup>
                    </m:sSup>
                  </m:oMath>
                </a14:m>
                <a:r>
                  <a:rPr lang="en-US" sz="2400" dirty="0"/>
                  <a:t>      where   </a:t>
                </a:r>
                <a14:m>
                  <m:oMath xmlns:m="http://schemas.openxmlformats.org/officeDocument/2006/math">
                    <m:r>
                      <a:rPr lang="en-CN" sz="2400" i="1">
                        <a:latin typeface="Cambria Math" panose="02040503050406030204" pitchFamily="18" charset="0"/>
                        <a:sym typeface="Symbol" pitchFamily="2" charset="2"/>
                      </a:rPr>
                      <m:t></m:t>
                    </m:r>
                    <m:r>
                      <a:rPr lang="en-CN" sz="2400" i="1">
                        <a:latin typeface="Cambria Math" panose="02040503050406030204" pitchFamily="18" charset="0"/>
                      </a:rPr>
                      <m:t>𝛼</m:t>
                    </m:r>
                    <m:r>
                      <a:rPr lang="en-CN" sz="2400" i="1">
                        <a:latin typeface="Cambria Math" panose="02040503050406030204" pitchFamily="18" charset="0"/>
                      </a:rPr>
                      <m:t>= </m:t>
                    </m:r>
                    <m:nary>
                      <m:naryPr>
                        <m:limLoc m:val="subSup"/>
                        <m:ctrlPr>
                          <a:rPr lang="en-CN" sz="2400" i="1">
                            <a:latin typeface="Cambria Math" panose="02040503050406030204" pitchFamily="18" charset="0"/>
                          </a:rPr>
                        </m:ctrlPr>
                      </m:naryPr>
                      <m:sub>
                        <m:r>
                          <a:rPr lang="en-CN" sz="2400" i="1">
                            <a:latin typeface="Cambria Math" panose="02040503050406030204" pitchFamily="18" charset="0"/>
                          </a:rPr>
                          <m:t>0</m:t>
                        </m:r>
                      </m:sub>
                      <m:sup>
                        <m:r>
                          <a:rPr lang="en-CN" sz="2400" i="1">
                            <a:latin typeface="Cambria Math" panose="02040503050406030204" pitchFamily="18" charset="0"/>
                          </a:rPr>
                          <m:t>∞</m:t>
                        </m:r>
                      </m:sup>
                      <m:e>
                        <m:sSup>
                          <m:sSupPr>
                            <m:ctrlPr>
                              <a:rPr lang="en-CN" sz="2400" i="1">
                                <a:latin typeface="Cambria Math" panose="02040503050406030204" pitchFamily="18" charset="0"/>
                              </a:rPr>
                            </m:ctrlPr>
                          </m:sSupPr>
                          <m:e>
                            <m:r>
                              <a:rPr lang="en-CN" sz="2400" i="1">
                                <a:latin typeface="Cambria Math" panose="02040503050406030204" pitchFamily="18" charset="0"/>
                              </a:rPr>
                              <m:t>𝑥</m:t>
                            </m:r>
                          </m:e>
                          <m:sup>
                            <m:r>
                              <a:rPr lang="en-CN" sz="2400" i="1">
                                <a:latin typeface="Cambria Math" panose="02040503050406030204" pitchFamily="18" charset="0"/>
                              </a:rPr>
                              <m:t>𝑧</m:t>
                            </m:r>
                            <m:r>
                              <a:rPr lang="en-CN" sz="2400" i="1">
                                <a:latin typeface="Cambria Math" panose="02040503050406030204" pitchFamily="18" charset="0"/>
                              </a:rPr>
                              <m:t>−1</m:t>
                            </m:r>
                          </m:sup>
                        </m:sSup>
                        <m:r>
                          <a:rPr lang="en-CN" sz="2400" i="1">
                            <a:latin typeface="Cambria Math" panose="02040503050406030204" pitchFamily="18" charset="0"/>
                          </a:rPr>
                          <m:t> </m:t>
                        </m:r>
                        <m:sSup>
                          <m:sSupPr>
                            <m:ctrlPr>
                              <a:rPr lang="en-CN" sz="2400" i="1">
                                <a:latin typeface="Cambria Math" panose="02040503050406030204" pitchFamily="18" charset="0"/>
                              </a:rPr>
                            </m:ctrlPr>
                          </m:sSupPr>
                          <m:e>
                            <m:r>
                              <a:rPr lang="en-CN" sz="2400" i="1">
                                <a:latin typeface="Cambria Math" panose="02040503050406030204" pitchFamily="18" charset="0"/>
                              </a:rPr>
                              <m:t>𝑒</m:t>
                            </m:r>
                          </m:e>
                          <m:sup>
                            <m:r>
                              <a:rPr lang="en-CN" sz="2400" i="1">
                                <a:latin typeface="Cambria Math" panose="02040503050406030204" pitchFamily="18" charset="0"/>
                              </a:rPr>
                              <m:t>−</m:t>
                            </m:r>
                            <m:r>
                              <a:rPr lang="en-CN" sz="2400" i="1">
                                <a:latin typeface="Cambria Math" panose="02040503050406030204" pitchFamily="18" charset="0"/>
                              </a:rPr>
                              <m:t>𝑧</m:t>
                            </m:r>
                          </m:sup>
                        </m:sSup>
                        <m:r>
                          <a:rPr lang="en-CN" sz="2400" i="1">
                            <a:latin typeface="Cambria Math" panose="02040503050406030204" pitchFamily="18" charset="0"/>
                          </a:rPr>
                          <m:t> </m:t>
                        </m:r>
                        <m:r>
                          <a:rPr lang="en-CN" sz="2400" i="1">
                            <a:latin typeface="Cambria Math" panose="02040503050406030204" pitchFamily="18" charset="0"/>
                          </a:rPr>
                          <m:t>𝑑𝑥</m:t>
                        </m:r>
                      </m:e>
                    </m:nary>
                  </m:oMath>
                </a14:m>
                <a:endParaRPr lang="en-CN" sz="2400" dirty="0"/>
              </a:p>
            </p:txBody>
          </p:sp>
        </mc:Choice>
        <mc:Fallback xmlns="">
          <p:sp>
            <p:nvSpPr>
              <p:cNvPr id="2" name="TextBox 1">
                <a:extLst>
                  <a:ext uri="{FF2B5EF4-FFF2-40B4-BE49-F238E27FC236}">
                    <a16:creationId xmlns:a16="http://schemas.microsoft.com/office/drawing/2014/main" id="{98ABEE02-B1E9-1E4F-BAB4-490A638751D6}"/>
                  </a:ext>
                </a:extLst>
              </p:cNvPr>
              <p:cNvSpPr txBox="1">
                <a:spLocks noRot="1" noChangeAspect="1" noMove="1" noResize="1" noEditPoints="1" noAdjustHandles="1" noChangeArrowheads="1" noChangeShapeType="1" noTextEdit="1"/>
              </p:cNvSpPr>
              <p:nvPr/>
            </p:nvSpPr>
            <p:spPr>
              <a:xfrm>
                <a:off x="899592" y="2852936"/>
                <a:ext cx="7551683" cy="644151"/>
              </a:xfrm>
              <a:prstGeom prst="rect">
                <a:avLst/>
              </a:prstGeom>
              <a:blipFill>
                <a:blip r:embed="rId2"/>
                <a:stretch>
                  <a:fillRect l="-168" t="-98039" b="-158824"/>
                </a:stretch>
              </a:blipFill>
            </p:spPr>
            <p:txBody>
              <a:bodyPr/>
              <a:lstStyle/>
              <a:p>
                <a:r>
                  <a:rPr lang="en-CN">
                    <a:noFill/>
                  </a:rPr>
                  <a:t> </a:t>
                </a:r>
              </a:p>
            </p:txBody>
          </p:sp>
        </mc:Fallback>
      </mc:AlternateContent>
      <p:pic>
        <p:nvPicPr>
          <p:cNvPr id="4" name="Picture 3">
            <a:extLst>
              <a:ext uri="{FF2B5EF4-FFF2-40B4-BE49-F238E27FC236}">
                <a16:creationId xmlns:a16="http://schemas.microsoft.com/office/drawing/2014/main" id="{7E4DA408-9A7F-8845-AF6C-D631F6F189FB}"/>
              </a:ext>
            </a:extLst>
          </p:cNvPr>
          <p:cNvPicPr>
            <a:picLocks noChangeAspect="1"/>
          </p:cNvPicPr>
          <p:nvPr/>
        </p:nvPicPr>
        <p:blipFill>
          <a:blip r:embed="rId3"/>
          <a:stretch>
            <a:fillRect/>
          </a:stretch>
        </p:blipFill>
        <p:spPr>
          <a:xfrm>
            <a:off x="2897433" y="3645024"/>
            <a:ext cx="3556000" cy="2667000"/>
          </a:xfrm>
          <a:prstGeom prst="rect">
            <a:avLst/>
          </a:prstGeom>
        </p:spPr>
      </p:pic>
    </p:spTree>
    <p:extLst>
      <p:ext uri="{BB962C8B-B14F-4D97-AF65-F5344CB8AC3E}">
        <p14:creationId xmlns:p14="http://schemas.microsoft.com/office/powerpoint/2010/main" val="3961149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59AB0538-7756-6B48-82A6-E81F0E59D560}"/>
              </a:ext>
            </a:extLst>
          </p:cNvPr>
          <p:cNvSpPr>
            <a:spLocks noGrp="1" noChangeArrowheads="1"/>
          </p:cNvSpPr>
          <p:nvPr>
            <p:ph type="title"/>
          </p:nvPr>
        </p:nvSpPr>
        <p:spPr/>
        <p:txBody>
          <a:bodyPr/>
          <a:lstStyle/>
          <a:p>
            <a:pPr eaLnBrk="1" hangingPunct="1">
              <a:defRPr/>
            </a:pPr>
            <a:r>
              <a:rPr lang="en-NZ" dirty="0">
                <a:cs typeface="+mj-cs"/>
              </a:rPr>
              <a:t>Beta distribution</a:t>
            </a:r>
            <a:endParaRPr lang="en-GB" dirty="0">
              <a:cs typeface="+mj-cs"/>
            </a:endParaRPr>
          </a:p>
        </p:txBody>
      </p:sp>
      <mc:AlternateContent xmlns:mc="http://schemas.openxmlformats.org/markup-compatibility/2006" xmlns:a14="http://schemas.microsoft.com/office/drawing/2010/main">
        <mc:Choice Requires="a14">
          <p:sp>
            <p:nvSpPr>
              <p:cNvPr id="23554" name="Rectangle 3">
                <a:extLst>
                  <a:ext uri="{FF2B5EF4-FFF2-40B4-BE49-F238E27FC236}">
                    <a16:creationId xmlns:a16="http://schemas.microsoft.com/office/drawing/2014/main" id="{42E9B7D9-35F9-8D4D-BA77-654E74C7D682}"/>
                  </a:ext>
                </a:extLst>
              </p:cNvPr>
              <p:cNvSpPr>
                <a:spLocks noGrp="1" noChangeArrowheads="1"/>
              </p:cNvSpPr>
              <p:nvPr>
                <p:ph type="body" idx="1"/>
              </p:nvPr>
            </p:nvSpPr>
            <p:spPr>
              <a:xfrm>
                <a:off x="457200" y="1700213"/>
                <a:ext cx="8363272" cy="4176712"/>
              </a:xfrm>
            </p:spPr>
            <p:txBody>
              <a:bodyPr/>
              <a:lstStyle/>
              <a:p>
                <a:pPr eaLnBrk="1" hangingPunct="1"/>
                <a:r>
                  <a:rPr lang="en-US" altLang="en-CN" sz="2400" dirty="0"/>
                  <a:t>Asymmetric, continuous, bounded both sides</a:t>
                </a:r>
                <a:endParaRPr lang="en-NZ" altLang="en-CN" sz="2400" dirty="0"/>
              </a:p>
              <a:p>
                <a:pPr eaLnBrk="1" hangingPunct="1"/>
                <a:r>
                  <a:rPr lang="en-US" altLang="en-CN" sz="2400" dirty="0"/>
                  <a:t>U</a:t>
                </a:r>
                <a:r>
                  <a:rPr lang="en-NZ" altLang="en-CN" sz="2400" dirty="0" err="1"/>
                  <a:t>sed</a:t>
                </a:r>
                <a:r>
                  <a:rPr lang="en-NZ" altLang="en-CN" sz="2400" dirty="0"/>
                  <a:t> for:</a:t>
                </a:r>
              </a:p>
              <a:p>
                <a:pPr lvl="1" eaLnBrk="1" hangingPunct="1">
                  <a:lnSpc>
                    <a:spcPct val="90000"/>
                  </a:lnSpc>
                </a:pPr>
                <a:r>
                  <a:rPr lang="en-GB" altLang="en-CN" sz="2400" dirty="0"/>
                  <a:t>Proportional data</a:t>
                </a:r>
              </a:p>
              <a:p>
                <a:pPr lvl="1" eaLnBrk="1" hangingPunct="1">
                  <a:lnSpc>
                    <a:spcPct val="90000"/>
                  </a:lnSpc>
                </a:pPr>
                <a:r>
                  <a:rPr lang="en-US" altLang="en-CN" sz="2400" dirty="0"/>
                  <a:t>Prior for several distributions (</a:t>
                </a:r>
                <a:r>
                  <a:rPr lang="en-US" altLang="en-CN" sz="2000" dirty="0"/>
                  <a:t>Binomial, Neg Bin, Geometric</a:t>
                </a:r>
                <a:r>
                  <a:rPr lang="en-US" altLang="en-CN" sz="2400" dirty="0"/>
                  <a:t>)</a:t>
                </a:r>
                <a:endParaRPr lang="en-GB" altLang="en-CN" sz="2400" dirty="0"/>
              </a:p>
              <a:p>
                <a:pPr lvl="1" eaLnBrk="1" hangingPunct="1">
                  <a:lnSpc>
                    <a:spcPct val="90000"/>
                  </a:lnSpc>
                </a:pPr>
                <a:endParaRPr lang="en-GB" altLang="en-CN" sz="1000" dirty="0"/>
              </a:p>
              <a:p>
                <a:pPr eaLnBrk="1" hangingPunct="1"/>
                <a:r>
                  <a:rPr lang="en-US" altLang="en-CN" sz="2400" dirty="0"/>
                  <a:t>Properties</a:t>
                </a:r>
                <a:r>
                  <a:rPr lang="en-NZ" altLang="en-CN" sz="2400" dirty="0"/>
                  <a:t>:</a:t>
                </a:r>
              </a:p>
              <a:p>
                <a:pPr lvl="1" eaLnBrk="1" hangingPunct="1"/>
                <a:r>
                  <a:rPr lang="en-US" altLang="en-CN" sz="2400" dirty="0"/>
                  <a:t>2 shape parameters: 𝛼&gt;0, 𝛽&gt;0</a:t>
                </a:r>
              </a:p>
              <a:p>
                <a:pPr lvl="1" eaLnBrk="1" hangingPunct="1"/>
                <a14:m>
                  <m:oMath xmlns:m="http://schemas.openxmlformats.org/officeDocument/2006/math">
                    <m:r>
                      <a:rPr lang="en-CN" i="1">
                        <a:latin typeface="Cambria Math" panose="02040503050406030204" pitchFamily="18" charset="0"/>
                      </a:rPr>
                      <m:t>𝜇</m:t>
                    </m:r>
                    <m:r>
                      <a:rPr lang="en-CN" i="1">
                        <a:latin typeface="Cambria Math" panose="02040503050406030204" pitchFamily="18" charset="0"/>
                      </a:rPr>
                      <m:t> =  </m:t>
                    </m:r>
                    <m:f>
                      <m:fPr>
                        <m:ctrlPr>
                          <a:rPr lang="en-CN" i="1">
                            <a:latin typeface="Cambria Math" panose="02040503050406030204" pitchFamily="18" charset="0"/>
                          </a:rPr>
                        </m:ctrlPr>
                      </m:fPr>
                      <m:num>
                        <m:r>
                          <a:rPr lang="en-CN" i="1">
                            <a:latin typeface="Cambria Math" panose="02040503050406030204" pitchFamily="18" charset="0"/>
                          </a:rPr>
                          <m:t>𝛼</m:t>
                        </m:r>
                      </m:num>
                      <m:den>
                        <m:r>
                          <a:rPr lang="en-CN" i="1">
                            <a:latin typeface="Cambria Math" panose="02040503050406030204" pitchFamily="18" charset="0"/>
                          </a:rPr>
                          <m:t>𝛼</m:t>
                        </m:r>
                        <m:r>
                          <a:rPr lang="en-CN" i="1">
                            <a:latin typeface="Cambria Math" panose="02040503050406030204" pitchFamily="18" charset="0"/>
                          </a:rPr>
                          <m:t>+ </m:t>
                        </m:r>
                        <m:r>
                          <a:rPr lang="en-CN" i="1">
                            <a:latin typeface="Cambria Math" panose="02040503050406030204" pitchFamily="18" charset="0"/>
                          </a:rPr>
                          <m:t>𝛽</m:t>
                        </m:r>
                      </m:den>
                    </m:f>
                    <m:r>
                      <a:rPr lang="en-CN" i="1">
                        <a:latin typeface="Cambria Math" panose="02040503050406030204" pitchFamily="18" charset="0"/>
                      </a:rPr>
                      <m:t> </m:t>
                    </m:r>
                  </m:oMath>
                </a14:m>
                <a:endParaRPr lang="en-GB" altLang="en-CN" sz="2400" dirty="0"/>
              </a:p>
              <a:p>
                <a:pPr lvl="1" eaLnBrk="1" hangingPunct="1"/>
                <a14:m>
                  <m:oMath xmlns:m="http://schemas.openxmlformats.org/officeDocument/2006/math">
                    <m:sSup>
                      <m:sSupPr>
                        <m:ctrlPr>
                          <a:rPr lang="en-CN" i="1">
                            <a:latin typeface="Cambria Math" panose="02040503050406030204" pitchFamily="18" charset="0"/>
                          </a:rPr>
                        </m:ctrlPr>
                      </m:sSupPr>
                      <m:e>
                        <m:acc>
                          <m:accPr>
                            <m:chr m:val="̂"/>
                            <m:ctrlPr>
                              <a:rPr lang="en-CN" i="1">
                                <a:latin typeface="Cambria Math" panose="02040503050406030204" pitchFamily="18" charset="0"/>
                              </a:rPr>
                            </m:ctrlPr>
                          </m:accPr>
                          <m:e>
                            <m:r>
                              <a:rPr lang="en-CN" i="1">
                                <a:latin typeface="Cambria Math" panose="02040503050406030204" pitchFamily="18" charset="0"/>
                              </a:rPr>
                              <m:t>𝜎</m:t>
                            </m:r>
                          </m:e>
                        </m:acc>
                      </m:e>
                      <m:sup>
                        <m:r>
                          <a:rPr lang="en-CN" i="1">
                            <a:latin typeface="Cambria Math" panose="02040503050406030204" pitchFamily="18" charset="0"/>
                          </a:rPr>
                          <m:t>2</m:t>
                        </m:r>
                      </m:sup>
                    </m:sSup>
                    <m:r>
                      <a:rPr lang="en-CN" i="1">
                        <a:latin typeface="Cambria Math" panose="02040503050406030204" pitchFamily="18" charset="0"/>
                      </a:rPr>
                      <m:t> =  </m:t>
                    </m:r>
                    <m:f>
                      <m:fPr>
                        <m:ctrlPr>
                          <a:rPr lang="en-CN" i="1">
                            <a:latin typeface="Cambria Math" panose="02040503050406030204" pitchFamily="18" charset="0"/>
                          </a:rPr>
                        </m:ctrlPr>
                      </m:fPr>
                      <m:num>
                        <m:r>
                          <a:rPr lang="en-CN" i="1">
                            <a:latin typeface="Cambria Math" panose="02040503050406030204" pitchFamily="18" charset="0"/>
                          </a:rPr>
                          <m:t>𝛼𝛽</m:t>
                        </m:r>
                      </m:num>
                      <m:den>
                        <m:sSup>
                          <m:sSupPr>
                            <m:ctrlPr>
                              <a:rPr lang="en-CN" i="1">
                                <a:latin typeface="Cambria Math" panose="02040503050406030204" pitchFamily="18" charset="0"/>
                              </a:rPr>
                            </m:ctrlPr>
                          </m:sSupPr>
                          <m:e>
                            <m:d>
                              <m:dPr>
                                <m:ctrlPr>
                                  <a:rPr lang="en-CN" i="1">
                                    <a:latin typeface="Cambria Math" panose="02040503050406030204" pitchFamily="18" charset="0"/>
                                  </a:rPr>
                                </m:ctrlPr>
                              </m:dPr>
                              <m:e>
                                <m:r>
                                  <a:rPr lang="en-CN" i="1">
                                    <a:latin typeface="Cambria Math" panose="02040503050406030204" pitchFamily="18" charset="0"/>
                                  </a:rPr>
                                  <m:t>𝛼</m:t>
                                </m:r>
                                <m:r>
                                  <a:rPr lang="en-CN" i="1">
                                    <a:latin typeface="Cambria Math" panose="02040503050406030204" pitchFamily="18" charset="0"/>
                                  </a:rPr>
                                  <m:t>+ </m:t>
                                </m:r>
                                <m:r>
                                  <a:rPr lang="en-CN" i="1">
                                    <a:latin typeface="Cambria Math" panose="02040503050406030204" pitchFamily="18" charset="0"/>
                                  </a:rPr>
                                  <m:t>𝛽</m:t>
                                </m:r>
                              </m:e>
                            </m:d>
                          </m:e>
                          <m:sup>
                            <m:r>
                              <a:rPr lang="en-CN" i="1">
                                <a:latin typeface="Cambria Math" panose="02040503050406030204" pitchFamily="18" charset="0"/>
                              </a:rPr>
                              <m:t>2</m:t>
                            </m:r>
                          </m:sup>
                        </m:sSup>
                        <m:r>
                          <a:rPr lang="en-CN" i="1">
                            <a:latin typeface="Cambria Math" panose="02040503050406030204" pitchFamily="18" charset="0"/>
                          </a:rPr>
                          <m:t>(</m:t>
                        </m:r>
                        <m:r>
                          <a:rPr lang="en-CN" i="1">
                            <a:latin typeface="Cambria Math" panose="02040503050406030204" pitchFamily="18" charset="0"/>
                          </a:rPr>
                          <m:t>𝛼</m:t>
                        </m:r>
                        <m:r>
                          <a:rPr lang="en-CN" i="1">
                            <a:latin typeface="Cambria Math" panose="02040503050406030204" pitchFamily="18" charset="0"/>
                          </a:rPr>
                          <m:t>+ </m:t>
                        </m:r>
                        <m:r>
                          <a:rPr lang="en-CN" i="1">
                            <a:latin typeface="Cambria Math" panose="02040503050406030204" pitchFamily="18" charset="0"/>
                          </a:rPr>
                          <m:t>𝛽</m:t>
                        </m:r>
                        <m:r>
                          <a:rPr lang="en-CN" i="1">
                            <a:latin typeface="Cambria Math" panose="02040503050406030204" pitchFamily="18" charset="0"/>
                          </a:rPr>
                          <m:t>+1)</m:t>
                        </m:r>
                      </m:den>
                    </m:f>
                  </m:oMath>
                </a14:m>
                <a:endParaRPr lang="en-GB" altLang="en-CN" sz="2400" dirty="0"/>
              </a:p>
              <a:p>
                <a:pPr lvl="1" eaLnBrk="1" hangingPunct="1"/>
                <a:r>
                  <a:rPr lang="en-US" altLang="en-CN" sz="2400" dirty="0"/>
                  <a:t>B</a:t>
                </a:r>
                <a:r>
                  <a:rPr lang="en-GB" altLang="en-CN" sz="2400" dirty="0" err="1"/>
                  <a:t>ounded</a:t>
                </a:r>
                <a:r>
                  <a:rPr lang="en-GB" altLang="en-CN" sz="2400" dirty="0"/>
                  <a:t> both sides:  [0,1]</a:t>
                </a:r>
              </a:p>
            </p:txBody>
          </p:sp>
        </mc:Choice>
        <mc:Fallback xmlns="">
          <p:sp>
            <p:nvSpPr>
              <p:cNvPr id="23554" name="Rectangle 3">
                <a:extLst>
                  <a:ext uri="{FF2B5EF4-FFF2-40B4-BE49-F238E27FC236}">
                    <a16:creationId xmlns:a16="http://schemas.microsoft.com/office/drawing/2014/main" id="{42E9B7D9-35F9-8D4D-BA77-654E74C7D682}"/>
                  </a:ext>
                </a:extLst>
              </p:cNvPr>
              <p:cNvSpPr>
                <a:spLocks noGrp="1" noRot="1" noChangeAspect="1" noMove="1" noResize="1" noEditPoints="1" noAdjustHandles="1" noChangeArrowheads="1" noChangeShapeType="1" noTextEdit="1"/>
              </p:cNvSpPr>
              <p:nvPr>
                <p:ph type="body" idx="1"/>
              </p:nvPr>
            </p:nvSpPr>
            <p:spPr>
              <a:xfrm>
                <a:off x="457200" y="1700213"/>
                <a:ext cx="8363272" cy="4176712"/>
              </a:xfrm>
              <a:blipFill>
                <a:blip r:embed="rId2"/>
                <a:stretch>
                  <a:fillRect l="-455" t="-909" r="-910" b="-13939"/>
                </a:stretch>
              </a:blipFill>
            </p:spPr>
            <p:txBody>
              <a:bodyPr/>
              <a:lstStyle/>
              <a:p>
                <a:r>
                  <a:rPr lang="en-CN">
                    <a:noFill/>
                  </a:rPr>
                  <a:t> </a:t>
                </a:r>
              </a:p>
            </p:txBody>
          </p:sp>
        </mc:Fallback>
      </mc:AlternateContent>
      <p:pic>
        <p:nvPicPr>
          <p:cNvPr id="7" name="Picture 1">
            <a:extLst>
              <a:ext uri="{FF2B5EF4-FFF2-40B4-BE49-F238E27FC236}">
                <a16:creationId xmlns:a16="http://schemas.microsoft.com/office/drawing/2014/main" id="{EAEFDBAF-C363-FF4C-B431-3B1980A76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943" y="3987799"/>
            <a:ext cx="2916237"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1690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Beta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Probability density function (pdf)</a:t>
            </a:r>
            <a:endParaRPr lang="en-GB" altLang="en-CN" sz="2400" dirty="0"/>
          </a:p>
          <a:p>
            <a:pPr lvl="1" eaLnBrk="1" hangingPunct="1">
              <a:buFont typeface="Wingdings" pitchFamily="2" charset="2"/>
              <a:buNone/>
            </a:pPr>
            <a:r>
              <a:rPr lang="en-GB" altLang="en-CN" sz="2400" dirty="0"/>
              <a:t>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8BB3EF8-F106-F144-A599-26E55AFCAE6A}"/>
                  </a:ext>
                </a:extLst>
              </p:cNvPr>
              <p:cNvSpPr/>
              <p:nvPr/>
            </p:nvSpPr>
            <p:spPr>
              <a:xfrm>
                <a:off x="457200" y="2511633"/>
                <a:ext cx="7715200" cy="9173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N" sz="2400">
                          <a:latin typeface="Cambria Math" panose="02040503050406030204" pitchFamily="18" charset="0"/>
                        </a:rPr>
                        <m:t>f</m:t>
                      </m:r>
                      <m:d>
                        <m:dPr>
                          <m:ctrlPr>
                            <a:rPr lang="en-CN" sz="2400" i="1">
                              <a:latin typeface="Cambria Math" panose="02040503050406030204" pitchFamily="18" charset="0"/>
                            </a:rPr>
                          </m:ctrlPr>
                        </m:dPr>
                        <m:e>
                          <m:r>
                            <a:rPr lang="en-CN" sz="2400" i="1">
                              <a:latin typeface="Cambria Math" panose="02040503050406030204" pitchFamily="18" charset="0"/>
                            </a:rPr>
                            <m:t>𝛼</m:t>
                          </m:r>
                          <m:r>
                            <a:rPr lang="en-CN" sz="2400" i="0">
                              <a:latin typeface="Cambria Math" panose="02040503050406030204" pitchFamily="18" charset="0"/>
                            </a:rPr>
                            <m:t>,</m:t>
                          </m:r>
                          <m:r>
                            <a:rPr lang="en-CN" sz="2400" i="1">
                              <a:latin typeface="Cambria Math" panose="02040503050406030204" pitchFamily="18" charset="0"/>
                            </a:rPr>
                            <m:t>𝛽</m:t>
                          </m:r>
                        </m:e>
                      </m:d>
                      <m:r>
                        <a:rPr lang="en-CN" sz="2400" i="0">
                          <a:latin typeface="Cambria Math" panose="02040503050406030204" pitchFamily="18" charset="0"/>
                        </a:rPr>
                        <m:t>= </m:t>
                      </m:r>
                      <m:f>
                        <m:fPr>
                          <m:ctrlPr>
                            <a:rPr lang="en-CN" sz="2400" i="1">
                              <a:latin typeface="Cambria Math" panose="02040503050406030204" pitchFamily="18" charset="0"/>
                            </a:rPr>
                          </m:ctrlPr>
                        </m:fPr>
                        <m:num>
                          <m:sSup>
                            <m:sSupPr>
                              <m:ctrlPr>
                                <a:rPr lang="en-CN" sz="2400" i="1">
                                  <a:latin typeface="Cambria Math" panose="02040503050406030204" pitchFamily="18" charset="0"/>
                                </a:rPr>
                              </m:ctrlPr>
                            </m:sSupPr>
                            <m:e>
                              <m:r>
                                <a:rPr lang="en-CN" sz="2400" i="1">
                                  <a:latin typeface="Cambria Math" panose="02040503050406030204" pitchFamily="18" charset="0"/>
                                </a:rPr>
                                <m:t>𝑥</m:t>
                              </m:r>
                            </m:e>
                            <m:sup>
                              <m:r>
                                <a:rPr lang="en-CN" sz="2400" i="1">
                                  <a:latin typeface="Cambria Math" panose="02040503050406030204" pitchFamily="18" charset="0"/>
                                </a:rPr>
                                <m:t>𝛼</m:t>
                              </m:r>
                              <m:r>
                                <a:rPr lang="en-CN" sz="2400" i="0">
                                  <a:latin typeface="Cambria Math" panose="02040503050406030204" pitchFamily="18" charset="0"/>
                                </a:rPr>
                                <m:t>−1</m:t>
                              </m:r>
                            </m:sup>
                          </m:sSup>
                          <m:sSup>
                            <m:sSupPr>
                              <m:ctrlPr>
                                <a:rPr lang="en-CN" sz="2400" i="1">
                                  <a:latin typeface="Cambria Math" panose="02040503050406030204" pitchFamily="18" charset="0"/>
                                </a:rPr>
                              </m:ctrlPr>
                            </m:sSupPr>
                            <m:e>
                              <m:r>
                                <a:rPr lang="en-CN" sz="2400" i="1">
                                  <a:latin typeface="Cambria Math" panose="02040503050406030204" pitchFamily="18" charset="0"/>
                                </a:rPr>
                                <m:t>𝑒</m:t>
                              </m:r>
                            </m:e>
                            <m:sup>
                              <m:r>
                                <a:rPr lang="en-CN" sz="2400" i="0">
                                  <a:latin typeface="Cambria Math" panose="02040503050406030204" pitchFamily="18" charset="0"/>
                                </a:rPr>
                                <m:t>−</m:t>
                              </m:r>
                              <m:r>
                                <a:rPr lang="en-CN" sz="2400" i="1">
                                  <a:latin typeface="Cambria Math" panose="02040503050406030204" pitchFamily="18" charset="0"/>
                                </a:rPr>
                                <m:t>𝛽</m:t>
                              </m:r>
                              <m:r>
                                <a:rPr lang="en-CN" sz="2400" i="1">
                                  <a:latin typeface="Cambria Math" panose="02040503050406030204" pitchFamily="18" charset="0"/>
                                </a:rPr>
                                <m:t>𝑥</m:t>
                              </m:r>
                            </m:sup>
                          </m:sSup>
                          <m:r>
                            <a:rPr lang="en-CN" sz="2400" i="0">
                              <a:latin typeface="Cambria Math" panose="02040503050406030204" pitchFamily="18" charset="0"/>
                            </a:rPr>
                            <m:t> </m:t>
                          </m:r>
                        </m:num>
                        <m:den>
                          <m:d>
                            <m:dPr>
                              <m:begChr m:val=""/>
                              <m:ctrlPr>
                                <a:rPr lang="en-CN" sz="2400" i="1">
                                  <a:latin typeface="Cambria Math" panose="02040503050406030204" pitchFamily="18" charset="0"/>
                                </a:rPr>
                              </m:ctrlPr>
                            </m:dPr>
                            <m:e>
                              <m:r>
                                <a:rPr lang="en-CN" sz="2400" i="1">
                                  <a:latin typeface="Cambria Math" panose="02040503050406030204" pitchFamily="18" charset="0"/>
                                </a:rPr>
                                <m:t>𝐵</m:t>
                              </m:r>
                              <m:r>
                                <a:rPr lang="en-CN" sz="2400" i="0">
                                  <a:latin typeface="Cambria Math" panose="02040503050406030204" pitchFamily="18" charset="0"/>
                                </a:rPr>
                                <m:t>(</m:t>
                              </m:r>
                              <m:r>
                                <a:rPr lang="en-CN" sz="2400" i="1">
                                  <a:latin typeface="Cambria Math" panose="02040503050406030204" pitchFamily="18" charset="0"/>
                                </a:rPr>
                                <m:t>𝛼</m:t>
                              </m:r>
                              <m:r>
                                <a:rPr lang="en-CN" sz="2400" i="0">
                                  <a:latin typeface="Cambria Math" panose="02040503050406030204" pitchFamily="18" charset="0"/>
                                </a:rPr>
                                <m:t>,</m:t>
                              </m:r>
                              <m:r>
                                <a:rPr lang="en-CN" sz="2400" i="1">
                                  <a:latin typeface="Cambria Math" panose="02040503050406030204" pitchFamily="18" charset="0"/>
                                </a:rPr>
                                <m:t>𝛽</m:t>
                              </m:r>
                            </m:e>
                          </m:d>
                        </m:den>
                      </m:f>
                      <m:r>
                        <a:rPr lang="en-CN" sz="2400" i="0">
                          <a:latin typeface="Cambria Math" panose="02040503050406030204" pitchFamily="18" charset="0"/>
                        </a:rPr>
                        <m:t>       </m:t>
                      </m:r>
                      <m:r>
                        <m:rPr>
                          <m:sty m:val="p"/>
                        </m:rPr>
                        <a:rPr lang="en-CN" sz="2400" i="0">
                          <a:latin typeface="Cambria Math" panose="02040503050406030204" pitchFamily="18" charset="0"/>
                        </a:rPr>
                        <m:t>where</m:t>
                      </m:r>
                      <m:r>
                        <a:rPr lang="en-CN" sz="2400" i="0">
                          <a:latin typeface="Cambria Math" panose="02040503050406030204" pitchFamily="18" charset="0"/>
                        </a:rPr>
                        <m:t>     </m:t>
                      </m:r>
                      <m:r>
                        <a:rPr lang="en-CN" sz="2400" i="1">
                          <a:latin typeface="Cambria Math" panose="02040503050406030204" pitchFamily="18" charset="0"/>
                        </a:rPr>
                        <m:t>𝐵</m:t>
                      </m:r>
                      <m:d>
                        <m:dPr>
                          <m:ctrlPr>
                            <a:rPr lang="en-CN" sz="2400" i="1">
                              <a:latin typeface="Cambria Math" panose="02040503050406030204" pitchFamily="18" charset="0"/>
                            </a:rPr>
                          </m:ctrlPr>
                        </m:dPr>
                        <m:e>
                          <m:r>
                            <a:rPr lang="en-CN" sz="2400" i="1">
                              <a:latin typeface="Cambria Math" panose="02040503050406030204" pitchFamily="18" charset="0"/>
                            </a:rPr>
                            <m:t>𝛼</m:t>
                          </m:r>
                          <m:r>
                            <a:rPr lang="en-CN" sz="2400" i="0">
                              <a:latin typeface="Cambria Math" panose="02040503050406030204" pitchFamily="18" charset="0"/>
                            </a:rPr>
                            <m:t>,</m:t>
                          </m:r>
                          <m:r>
                            <a:rPr lang="en-CN" sz="2400" i="1">
                              <a:latin typeface="Cambria Math" panose="02040503050406030204" pitchFamily="18" charset="0"/>
                            </a:rPr>
                            <m:t>𝛽</m:t>
                          </m:r>
                        </m:e>
                      </m:d>
                      <m:r>
                        <a:rPr lang="en-CN" sz="2400" i="0">
                          <a:latin typeface="Cambria Math" panose="02040503050406030204" pitchFamily="18" charset="0"/>
                        </a:rPr>
                        <m:t>=   </m:t>
                      </m:r>
                      <m:f>
                        <m:fPr>
                          <m:ctrlPr>
                            <a:rPr lang="en-CN" sz="2400" i="1">
                              <a:latin typeface="Cambria Math" panose="02040503050406030204" pitchFamily="18" charset="0"/>
                            </a:rPr>
                          </m:ctrlPr>
                        </m:fPr>
                        <m:num>
                          <m:r>
                            <a:rPr lang="en-CN" sz="2400" i="1">
                              <a:latin typeface="Cambria Math" panose="02040503050406030204" pitchFamily="18" charset="0"/>
                              <a:sym typeface="Symbol" pitchFamily="2" charset="2"/>
                            </a:rPr>
                            <m:t></m:t>
                          </m:r>
                          <m:d>
                            <m:dPr>
                              <m:endChr m:val=""/>
                              <m:ctrlPr>
                                <a:rPr lang="en-CN" sz="2400" i="1">
                                  <a:latin typeface="Cambria Math" panose="02040503050406030204" pitchFamily="18" charset="0"/>
                                </a:rPr>
                              </m:ctrlPr>
                            </m:dPr>
                            <m:e>
                              <m:r>
                                <a:rPr lang="en-CN" sz="2400" i="1">
                                  <a:latin typeface="Cambria Math" panose="02040503050406030204" pitchFamily="18" charset="0"/>
                                </a:rPr>
                                <m:t>𝛼</m:t>
                              </m:r>
                              <m:r>
                                <a:rPr lang="en-CN" sz="2400" i="0">
                                  <a:latin typeface="Cambria Math" panose="02040503050406030204" pitchFamily="18" charset="0"/>
                                </a:rPr>
                                <m:t>)</m:t>
                              </m:r>
                              <m:r>
                                <a:rPr lang="en-CN" sz="2400" i="1">
                                  <a:latin typeface="Cambria Math" panose="02040503050406030204" pitchFamily="18" charset="0"/>
                                  <a:sym typeface="Symbol" pitchFamily="2" charset="2"/>
                                </a:rPr>
                                <m:t></m:t>
                              </m:r>
                              <m:r>
                                <a:rPr lang="en-CN" sz="2400" i="0">
                                  <a:latin typeface="Cambria Math" panose="02040503050406030204" pitchFamily="18" charset="0"/>
                                </a:rPr>
                                <m:t>(</m:t>
                              </m:r>
                              <m:r>
                                <a:rPr lang="en-CN" sz="2400" i="1">
                                  <a:latin typeface="Cambria Math" panose="02040503050406030204" pitchFamily="18" charset="0"/>
                                </a:rPr>
                                <m:t>𝛽</m:t>
                              </m:r>
                              <m:r>
                                <a:rPr lang="en-CN" sz="2400" i="0">
                                  <a:latin typeface="Cambria Math" panose="02040503050406030204" pitchFamily="18" charset="0"/>
                                </a:rPr>
                                <m:t>) </m:t>
                              </m:r>
                            </m:e>
                          </m:d>
                        </m:num>
                        <m:den>
                          <m:r>
                            <a:rPr lang="en-CN" sz="2400" i="1">
                              <a:latin typeface="Cambria Math" panose="02040503050406030204" pitchFamily="18" charset="0"/>
                              <a:sym typeface="Symbol" pitchFamily="2" charset="2"/>
                            </a:rPr>
                            <m:t></m:t>
                          </m:r>
                          <m:d>
                            <m:dPr>
                              <m:ctrlPr>
                                <a:rPr lang="en-CN" sz="2400" i="1">
                                  <a:latin typeface="Cambria Math" panose="02040503050406030204" pitchFamily="18" charset="0"/>
                                </a:rPr>
                              </m:ctrlPr>
                            </m:dPr>
                            <m:e>
                              <m:r>
                                <a:rPr lang="en-CN" sz="2400" i="1">
                                  <a:latin typeface="Cambria Math" panose="02040503050406030204" pitchFamily="18" charset="0"/>
                                </a:rPr>
                                <m:t>𝛼</m:t>
                              </m:r>
                              <m:r>
                                <a:rPr lang="en-CN" sz="2400" i="0">
                                  <a:latin typeface="Cambria Math" panose="02040503050406030204" pitchFamily="18" charset="0"/>
                                </a:rPr>
                                <m:t>+</m:t>
                              </m:r>
                              <m:r>
                                <a:rPr lang="en-CN" sz="2400" i="1">
                                  <a:latin typeface="Cambria Math" panose="02040503050406030204" pitchFamily="18" charset="0"/>
                                </a:rPr>
                                <m:t>𝛽</m:t>
                              </m:r>
                            </m:e>
                          </m:d>
                        </m:den>
                      </m:f>
                    </m:oMath>
                  </m:oMathPara>
                </a14:m>
                <a:endParaRPr lang="en-CN" sz="2400" dirty="0"/>
              </a:p>
            </p:txBody>
          </p:sp>
        </mc:Choice>
        <mc:Fallback xmlns="">
          <p:sp>
            <p:nvSpPr>
              <p:cNvPr id="2" name="Rectangle 1">
                <a:extLst>
                  <a:ext uri="{FF2B5EF4-FFF2-40B4-BE49-F238E27FC236}">
                    <a16:creationId xmlns:a16="http://schemas.microsoft.com/office/drawing/2014/main" id="{48BB3EF8-F106-F144-A599-26E55AFCAE6A}"/>
                  </a:ext>
                </a:extLst>
              </p:cNvPr>
              <p:cNvSpPr>
                <a:spLocks noRot="1" noChangeAspect="1" noMove="1" noResize="1" noEditPoints="1" noAdjustHandles="1" noChangeArrowheads="1" noChangeShapeType="1" noTextEdit="1"/>
              </p:cNvSpPr>
              <p:nvPr/>
            </p:nvSpPr>
            <p:spPr>
              <a:xfrm>
                <a:off x="457200" y="2511633"/>
                <a:ext cx="7715200" cy="917367"/>
              </a:xfrm>
              <a:prstGeom prst="rect">
                <a:avLst/>
              </a:prstGeom>
              <a:blipFill>
                <a:blip r:embed="rId2"/>
                <a:stretch>
                  <a:fillRect t="-60274" b="-97260"/>
                </a:stretch>
              </a:blipFill>
            </p:spPr>
            <p:txBody>
              <a:bodyPr/>
              <a:lstStyle/>
              <a:p>
                <a:r>
                  <a:rPr lang="en-CN">
                    <a:noFill/>
                  </a:rPr>
                  <a:t> </a:t>
                </a:r>
              </a:p>
            </p:txBody>
          </p:sp>
        </mc:Fallback>
      </mc:AlternateContent>
      <p:pic>
        <p:nvPicPr>
          <p:cNvPr id="5" name="Picture 1">
            <a:extLst>
              <a:ext uri="{FF2B5EF4-FFF2-40B4-BE49-F238E27FC236}">
                <a16:creationId xmlns:a16="http://schemas.microsoft.com/office/drawing/2014/main" id="{1CA100C9-0F98-244F-BBEB-36C2ABEEA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81" y="3915008"/>
            <a:ext cx="2916237"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308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12DCF1B4-4D6C-3C43-ABC3-0FC9F7AD01EE}"/>
              </a:ext>
            </a:extLst>
          </p:cNvPr>
          <p:cNvSpPr>
            <a:spLocks noGrp="1" noChangeArrowheads="1"/>
          </p:cNvSpPr>
          <p:nvPr>
            <p:ph type="title"/>
          </p:nvPr>
        </p:nvSpPr>
        <p:spPr>
          <a:xfrm>
            <a:off x="539750" y="2565400"/>
            <a:ext cx="7543800" cy="1295400"/>
          </a:xfrm>
        </p:spPr>
        <p:txBody>
          <a:bodyPr/>
          <a:lstStyle/>
          <a:p>
            <a:pPr eaLnBrk="1" hangingPunct="1">
              <a:defRPr/>
            </a:pPr>
            <a:r>
              <a:rPr lang="en-NZ" dirty="0">
                <a:cs typeface="+mj-cs"/>
              </a:rPr>
              <a:t>Generalized linear models</a:t>
            </a:r>
            <a:endParaRPr lang="en-GB" dirty="0">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7422280-26F9-0441-B98F-CD8BC9E15DC6}"/>
              </a:ext>
            </a:extLst>
          </p:cNvPr>
          <p:cNvSpPr>
            <a:spLocks noGrp="1" noChangeArrowheads="1"/>
          </p:cNvSpPr>
          <p:nvPr>
            <p:ph type="title"/>
          </p:nvPr>
        </p:nvSpPr>
        <p:spPr/>
        <p:txBody>
          <a:bodyPr/>
          <a:lstStyle/>
          <a:p>
            <a:r>
              <a:rPr lang="en-GB" altLang="en-CN"/>
              <a:t>Assumptions of generalized linear models</a:t>
            </a:r>
          </a:p>
        </p:txBody>
      </p:sp>
      <p:sp>
        <p:nvSpPr>
          <p:cNvPr id="4" name="Content Placeholder 2">
            <a:extLst>
              <a:ext uri="{FF2B5EF4-FFF2-40B4-BE49-F238E27FC236}">
                <a16:creationId xmlns:a16="http://schemas.microsoft.com/office/drawing/2014/main" id="{BCA547FC-7063-1D4B-AC45-73A8B15E2264}"/>
              </a:ext>
            </a:extLst>
          </p:cNvPr>
          <p:cNvSpPr>
            <a:spLocks noGrp="1" noChangeArrowheads="1"/>
          </p:cNvSpPr>
          <p:nvPr>
            <p:ph idx="1"/>
          </p:nvPr>
        </p:nvSpPr>
        <p:spPr/>
        <p:txBody>
          <a:bodyPr/>
          <a:lstStyle/>
          <a:p>
            <a:pPr lvl="1">
              <a:buFont typeface="Wingdings" pitchFamily="2" charset="2"/>
              <a:buNone/>
            </a:pPr>
            <a:r>
              <a:rPr lang="en-GB" altLang="en-CN" sz="2400" dirty="0"/>
              <a:t>Linear models make many assumptions, including:</a:t>
            </a:r>
          </a:p>
          <a:p>
            <a:pPr lvl="1">
              <a:buFont typeface="Arial" panose="020B0604020202020204" pitchFamily="34" charset="0"/>
              <a:buAutoNum type="arabicPeriod"/>
            </a:pPr>
            <a:r>
              <a:rPr lang="en-GB" altLang="en-CN" sz="2400" dirty="0"/>
              <a:t>The model makes biological sense</a:t>
            </a:r>
          </a:p>
          <a:p>
            <a:pPr lvl="1">
              <a:buFont typeface="Arial" panose="020B0604020202020204" pitchFamily="34" charset="0"/>
              <a:buAutoNum type="arabicPeriod"/>
            </a:pPr>
            <a:r>
              <a:rPr lang="en-GB" altLang="en-CN" sz="2400" dirty="0"/>
              <a:t>Additivity (terms are added together)</a:t>
            </a:r>
          </a:p>
          <a:p>
            <a:pPr lvl="1">
              <a:buFont typeface="Arial" panose="020B0604020202020204" pitchFamily="34" charset="0"/>
              <a:buAutoNum type="arabicPeriod"/>
            </a:pPr>
            <a:r>
              <a:rPr lang="en-GB" altLang="en-CN" sz="2400" dirty="0"/>
              <a:t>Linearity</a:t>
            </a:r>
          </a:p>
          <a:p>
            <a:pPr lvl="1">
              <a:buFont typeface="Arial" panose="020B0604020202020204" pitchFamily="34" charset="0"/>
              <a:buAutoNum type="arabicPeriod"/>
            </a:pPr>
            <a:r>
              <a:rPr lang="en-GB" altLang="en-CN" sz="2400" dirty="0"/>
              <a:t>Independence of errors </a:t>
            </a:r>
          </a:p>
          <a:p>
            <a:pPr lvl="1">
              <a:buFont typeface="Arial" panose="020B0604020202020204" pitchFamily="34" charset="0"/>
              <a:buAutoNum type="arabicPeriod"/>
            </a:pPr>
            <a:r>
              <a:rPr lang="en-GB" altLang="en-CN" sz="2400" dirty="0"/>
              <a:t>Homoscedasticity – equal variance of errors</a:t>
            </a:r>
          </a:p>
          <a:p>
            <a:pPr lvl="1">
              <a:buFont typeface="Arial" panose="020B0604020202020204" pitchFamily="34" charset="0"/>
              <a:buAutoNum type="arabicPeriod"/>
            </a:pPr>
            <a:r>
              <a:rPr lang="en-GB" altLang="en-CN" sz="2400" dirty="0"/>
              <a:t>Normality of errors.</a:t>
            </a:r>
          </a:p>
        </p:txBody>
      </p:sp>
      <p:cxnSp>
        <p:nvCxnSpPr>
          <p:cNvPr id="5" name="Straight Connector 4">
            <a:extLst>
              <a:ext uri="{FF2B5EF4-FFF2-40B4-BE49-F238E27FC236}">
                <a16:creationId xmlns:a16="http://schemas.microsoft.com/office/drawing/2014/main" id="{894ADF16-4CFE-B845-8E69-7387FD9BD9F1}"/>
              </a:ext>
            </a:extLst>
          </p:cNvPr>
          <p:cNvCxnSpPr/>
          <p:nvPr/>
        </p:nvCxnSpPr>
        <p:spPr>
          <a:xfrm>
            <a:off x="1042988" y="4581525"/>
            <a:ext cx="4248150"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60C4E100-9E5F-BB43-907B-D41B0D496523}"/>
              </a:ext>
            </a:extLst>
          </p:cNvPr>
          <p:cNvSpPr>
            <a:spLocks noGrp="1" noChangeArrowheads="1"/>
          </p:cNvSpPr>
          <p:nvPr>
            <p:ph type="title"/>
          </p:nvPr>
        </p:nvSpPr>
        <p:spPr/>
        <p:txBody>
          <a:bodyPr/>
          <a:lstStyle/>
          <a:p>
            <a:pPr eaLnBrk="1" hangingPunct="1">
              <a:defRPr/>
            </a:pPr>
            <a:r>
              <a:rPr lang="en-NZ" dirty="0">
                <a:cs typeface="+mj-cs"/>
              </a:rPr>
              <a:t>Generalized linear models</a:t>
            </a:r>
            <a:endParaRPr lang="en-GB" dirty="0">
              <a:cs typeface="+mj-cs"/>
            </a:endParaRPr>
          </a:p>
        </p:txBody>
      </p:sp>
      <p:sp>
        <p:nvSpPr>
          <p:cNvPr id="233475" name="Rectangle 3">
            <a:extLst>
              <a:ext uri="{FF2B5EF4-FFF2-40B4-BE49-F238E27FC236}">
                <a16:creationId xmlns:a16="http://schemas.microsoft.com/office/drawing/2014/main" id="{CD0D74F4-4175-AC47-BF15-B9C26A9481D2}"/>
              </a:ext>
            </a:extLst>
          </p:cNvPr>
          <p:cNvSpPr>
            <a:spLocks noGrp="1" noChangeArrowheads="1"/>
          </p:cNvSpPr>
          <p:nvPr>
            <p:ph type="body" idx="1"/>
          </p:nvPr>
        </p:nvSpPr>
        <p:spPr/>
        <p:txBody>
          <a:bodyPr/>
          <a:lstStyle/>
          <a:p>
            <a:pPr eaLnBrk="1" hangingPunct="1">
              <a:lnSpc>
                <a:spcPct val="90000"/>
              </a:lnSpc>
              <a:buFont typeface="Wingdings" charset="0"/>
              <a:buChar char="l"/>
              <a:defRPr/>
            </a:pPr>
            <a:r>
              <a:rPr lang="en-GB" sz="2400" dirty="0">
                <a:cs typeface="+mn-cs"/>
              </a:rPr>
              <a:t>Often we seek to explain non-normal response data using explanatory variables just like in LMs</a:t>
            </a:r>
          </a:p>
          <a:p>
            <a:pPr eaLnBrk="1" hangingPunct="1">
              <a:lnSpc>
                <a:spcPct val="90000"/>
              </a:lnSpc>
              <a:buFont typeface="Wingdings" charset="0"/>
              <a:buChar char="l"/>
              <a:defRPr/>
            </a:pPr>
            <a:endParaRPr lang="en-GB" sz="2400" dirty="0">
              <a:cs typeface="+mn-cs"/>
            </a:endParaRPr>
          </a:p>
          <a:p>
            <a:pPr eaLnBrk="1" hangingPunct="1">
              <a:lnSpc>
                <a:spcPct val="90000"/>
              </a:lnSpc>
              <a:buFont typeface="Wingdings" charset="0"/>
              <a:buChar char="l"/>
              <a:defRPr/>
            </a:pPr>
            <a:endParaRPr lang="en-GB" sz="2400" dirty="0">
              <a:cs typeface="+mn-cs"/>
            </a:endParaRPr>
          </a:p>
          <a:p>
            <a:pPr eaLnBrk="1" hangingPunct="1">
              <a:lnSpc>
                <a:spcPct val="90000"/>
              </a:lnSpc>
              <a:buFont typeface="Wingdings" charset="0"/>
              <a:buChar char="l"/>
              <a:defRPr/>
            </a:pPr>
            <a:endParaRPr lang="en-GB" sz="1000" dirty="0">
              <a:cs typeface="+mn-cs"/>
            </a:endParaRPr>
          </a:p>
          <a:p>
            <a:pPr eaLnBrk="1" hangingPunct="1">
              <a:lnSpc>
                <a:spcPct val="90000"/>
              </a:lnSpc>
              <a:buFont typeface="Wingdings" charset="0"/>
              <a:buChar char="l"/>
              <a:defRPr/>
            </a:pPr>
            <a:endParaRPr lang="en-GB" sz="2400" dirty="0">
              <a:cs typeface="+mn-cs"/>
            </a:endParaRPr>
          </a:p>
          <a:p>
            <a:pPr eaLnBrk="1" hangingPunct="1">
              <a:lnSpc>
                <a:spcPct val="90000"/>
              </a:lnSpc>
              <a:buFont typeface="Wingdings" charset="0"/>
              <a:buChar char="l"/>
              <a:defRPr/>
            </a:pPr>
            <a:endParaRPr lang="en-GB" sz="900" dirty="0">
              <a:cs typeface="+mn-cs"/>
            </a:endParaRPr>
          </a:p>
          <a:p>
            <a:pPr eaLnBrk="1" hangingPunct="1">
              <a:lnSpc>
                <a:spcPct val="90000"/>
              </a:lnSpc>
              <a:buFont typeface="Wingdings" charset="0"/>
              <a:buChar char="l"/>
              <a:defRPr/>
            </a:pPr>
            <a:r>
              <a:rPr lang="en-GB" sz="2400" dirty="0">
                <a:cs typeface="+mn-cs"/>
              </a:rPr>
              <a:t>If the response variable can be described with an alternative parametric distribution, then we can analyse the relationship </a:t>
            </a:r>
            <a:r>
              <a:rPr lang="en-GB" sz="2400" u="sng" dirty="0">
                <a:cs typeface="+mn-cs"/>
              </a:rPr>
              <a:t>with regression</a:t>
            </a:r>
            <a:r>
              <a:rPr lang="en-GB" sz="2400" dirty="0">
                <a:cs typeface="+mn-cs"/>
              </a:rPr>
              <a:t>, using generalized linear models (GLMs)</a:t>
            </a:r>
          </a:p>
          <a:p>
            <a:pPr eaLnBrk="1" hangingPunct="1">
              <a:lnSpc>
                <a:spcPct val="90000"/>
              </a:lnSpc>
              <a:buFont typeface="Wingdings" charset="0"/>
              <a:buChar char="l"/>
              <a:defRPr/>
            </a:pPr>
            <a:endParaRPr lang="en-GB" sz="2400" dirty="0">
              <a:cs typeface="+mn-cs"/>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DA03BE7-11F3-8D4B-9766-0724076AFE69}"/>
                  </a:ext>
                </a:extLst>
              </p:cNvPr>
              <p:cNvSpPr/>
              <p:nvPr/>
            </p:nvSpPr>
            <p:spPr>
              <a:xfrm>
                <a:off x="1547664" y="2871090"/>
                <a:ext cx="6598538" cy="557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𝑦</m:t>
                          </m:r>
                        </m:e>
                        <m:sub>
                          <m:r>
                            <a:rPr lang="en-CN" sz="2800" i="1">
                              <a:latin typeface="Cambria Math" panose="02040503050406030204" pitchFamily="18" charset="0"/>
                            </a:rPr>
                            <m:t>𝑖𝑗𝑘</m:t>
                          </m:r>
                        </m:sub>
                      </m:sSub>
                      <m:r>
                        <a:rPr lang="en-CN" sz="2800" i="0">
                          <a:latin typeface="Cambria Math" panose="02040503050406030204" pitchFamily="18" charset="0"/>
                        </a:rPr>
                        <m:t>= </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0</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1</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2</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2</m:t>
                          </m:r>
                        </m:sub>
                      </m:sSub>
                      <m:r>
                        <a:rPr lang="en-CN" sz="2800" i="0">
                          <a:latin typeface="Cambria Math" panose="02040503050406030204" pitchFamily="18" charset="0"/>
                        </a:rPr>
                        <m:t> +</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3</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1</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2</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𝜀</m:t>
                          </m:r>
                        </m:e>
                        <m:sub>
                          <m:r>
                            <a:rPr lang="en-CN" sz="2800" i="1">
                              <a:latin typeface="Cambria Math" panose="02040503050406030204" pitchFamily="18" charset="0"/>
                            </a:rPr>
                            <m:t>𝑖𝑗𝑘</m:t>
                          </m:r>
                        </m:sub>
                      </m:sSub>
                    </m:oMath>
                  </m:oMathPara>
                </a14:m>
                <a:endParaRPr lang="en-CN" sz="2800" dirty="0"/>
              </a:p>
            </p:txBody>
          </p:sp>
        </mc:Choice>
        <mc:Fallback xmlns="">
          <p:sp>
            <p:nvSpPr>
              <p:cNvPr id="2" name="Rectangle 1">
                <a:extLst>
                  <a:ext uri="{FF2B5EF4-FFF2-40B4-BE49-F238E27FC236}">
                    <a16:creationId xmlns:a16="http://schemas.microsoft.com/office/drawing/2014/main" id="{3DA03BE7-11F3-8D4B-9766-0724076AFE69}"/>
                  </a:ext>
                </a:extLst>
              </p:cNvPr>
              <p:cNvSpPr>
                <a:spLocks noRot="1" noChangeAspect="1" noMove="1" noResize="1" noEditPoints="1" noAdjustHandles="1" noChangeArrowheads="1" noChangeShapeType="1" noTextEdit="1"/>
              </p:cNvSpPr>
              <p:nvPr/>
            </p:nvSpPr>
            <p:spPr>
              <a:xfrm>
                <a:off x="1547664" y="2871090"/>
                <a:ext cx="6598538" cy="557910"/>
              </a:xfrm>
              <a:prstGeom prst="rect">
                <a:avLst/>
              </a:prstGeom>
              <a:blipFill>
                <a:blip r:embed="rId2"/>
                <a:stretch>
                  <a:fillRect b="-13333"/>
                </a:stretch>
              </a:blipFill>
            </p:spPr>
            <p:txBody>
              <a:bodyPr/>
              <a:lstStyle/>
              <a:p>
                <a:r>
                  <a:rPr lang="en-C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DE686D35-D2A0-D442-88DF-486E3424197E}"/>
              </a:ext>
            </a:extLst>
          </p:cNvPr>
          <p:cNvSpPr>
            <a:spLocks noGrp="1" noChangeArrowheads="1"/>
          </p:cNvSpPr>
          <p:nvPr>
            <p:ph type="title"/>
          </p:nvPr>
        </p:nvSpPr>
        <p:spPr>
          <a:xfrm>
            <a:off x="468313" y="333375"/>
            <a:ext cx="7543800" cy="1295400"/>
          </a:xfrm>
        </p:spPr>
        <p:txBody>
          <a:bodyPr/>
          <a:lstStyle/>
          <a:p>
            <a:pPr eaLnBrk="1" hangingPunct="1">
              <a:defRPr/>
            </a:pPr>
            <a:r>
              <a:rPr lang="en-NZ" dirty="0">
                <a:cs typeface="+mj-cs"/>
              </a:rPr>
              <a:t>A problem example:</a:t>
            </a:r>
            <a:br>
              <a:rPr lang="en-NZ" dirty="0">
                <a:cs typeface="+mj-cs"/>
              </a:rPr>
            </a:br>
            <a:endParaRPr lang="en-GB" dirty="0">
              <a:cs typeface="+mj-cs"/>
            </a:endParaRPr>
          </a:p>
        </p:txBody>
      </p:sp>
      <p:sp>
        <p:nvSpPr>
          <p:cNvPr id="233475" name="Rectangle 3">
            <a:extLst>
              <a:ext uri="{FF2B5EF4-FFF2-40B4-BE49-F238E27FC236}">
                <a16:creationId xmlns:a16="http://schemas.microsoft.com/office/drawing/2014/main" id="{16ADEB3E-9021-9D4F-A62A-C62E99F4D5E0}"/>
              </a:ext>
            </a:extLst>
          </p:cNvPr>
          <p:cNvSpPr>
            <a:spLocks noGrp="1" noChangeArrowheads="1"/>
          </p:cNvSpPr>
          <p:nvPr>
            <p:ph type="body" idx="1"/>
          </p:nvPr>
        </p:nvSpPr>
        <p:spPr>
          <a:xfrm>
            <a:off x="468313" y="2205038"/>
            <a:ext cx="8229600" cy="4086225"/>
          </a:xfrm>
        </p:spPr>
        <p:txBody>
          <a:bodyPr/>
          <a:lstStyle/>
          <a:p>
            <a:pPr marL="0" indent="0" eaLnBrk="1" hangingPunct="1">
              <a:lnSpc>
                <a:spcPct val="90000"/>
              </a:lnSpc>
              <a:buFont typeface="Wingdings" pitchFamily="2" charset="2"/>
              <a:buNone/>
            </a:pPr>
            <a:r>
              <a:rPr lang="en-US" altLang="en-CN" sz="2400" u="sng" dirty="0"/>
              <a:t>Problem: </a:t>
            </a:r>
            <a:r>
              <a:rPr lang="en-US" altLang="en-CN" sz="2400" dirty="0"/>
              <a:t>At what age do fledgling birds start to fly in a certain population?</a:t>
            </a:r>
          </a:p>
          <a:p>
            <a:pPr marL="0" indent="0" eaLnBrk="1" hangingPunct="1">
              <a:lnSpc>
                <a:spcPct val="90000"/>
              </a:lnSpc>
              <a:buFont typeface="Wingdings" pitchFamily="2" charset="2"/>
              <a:buNone/>
            </a:pPr>
            <a:endParaRPr lang="en-US" altLang="en-CN" sz="2400" dirty="0"/>
          </a:p>
          <a:p>
            <a:pPr marL="0" indent="0" eaLnBrk="1" hangingPunct="1">
              <a:lnSpc>
                <a:spcPct val="90000"/>
              </a:lnSpc>
              <a:buFont typeface="Wingdings" pitchFamily="2" charset="2"/>
              <a:buNone/>
            </a:pPr>
            <a:r>
              <a:rPr lang="en-GB" altLang="en-CN" sz="2400" u="sng" dirty="0"/>
              <a:t>Response variable: </a:t>
            </a:r>
            <a:r>
              <a:rPr lang="en-GB" altLang="en-CN" sz="2400" dirty="0"/>
              <a:t>birds flying or not:</a:t>
            </a:r>
          </a:p>
          <a:p>
            <a:pPr marL="0" indent="0" eaLnBrk="1" hangingPunct="1">
              <a:lnSpc>
                <a:spcPct val="90000"/>
              </a:lnSpc>
              <a:buFont typeface="Wingdings" pitchFamily="2" charset="2"/>
              <a:buNone/>
            </a:pPr>
            <a:r>
              <a:rPr lang="en-GB" altLang="en-CN" sz="2400" dirty="0"/>
              <a:t>0 </a:t>
            </a:r>
            <a:r>
              <a:rPr lang="en-US" altLang="en-CN" sz="2400" dirty="0"/>
              <a:t>–</a:t>
            </a:r>
            <a:r>
              <a:rPr lang="en-GB" altLang="en-CN" sz="2400" dirty="0"/>
              <a:t> no, 1- yes; -&gt; data is binary </a:t>
            </a:r>
          </a:p>
          <a:p>
            <a:pPr marL="0" indent="0" eaLnBrk="1" hangingPunct="1">
              <a:lnSpc>
                <a:spcPct val="90000"/>
              </a:lnSpc>
              <a:buFont typeface="Wingdings" pitchFamily="2" charset="2"/>
              <a:buNone/>
            </a:pPr>
            <a:r>
              <a:rPr lang="en-GB" altLang="en-CN" sz="2400" dirty="0"/>
              <a:t>(summed proportion of successes -&gt; binomial data)</a:t>
            </a:r>
          </a:p>
          <a:p>
            <a:pPr marL="0" indent="0" eaLnBrk="1" hangingPunct="1">
              <a:lnSpc>
                <a:spcPct val="90000"/>
              </a:lnSpc>
              <a:buFont typeface="Wingdings" pitchFamily="2" charset="2"/>
              <a:buNone/>
            </a:pPr>
            <a:endParaRPr lang="en-GB" altLang="en-CN" sz="2400" dirty="0"/>
          </a:p>
          <a:p>
            <a:pPr marL="0" indent="0" eaLnBrk="1" hangingPunct="1">
              <a:lnSpc>
                <a:spcPct val="90000"/>
              </a:lnSpc>
              <a:buFont typeface="Wingdings" pitchFamily="2" charset="2"/>
              <a:buNone/>
            </a:pPr>
            <a:r>
              <a:rPr lang="en-GB" altLang="en-CN" sz="2400" u="sng" dirty="0"/>
              <a:t>Associated explanatory variable: </a:t>
            </a:r>
            <a:r>
              <a:rPr lang="en-GB" altLang="en-CN" sz="2400" dirty="0"/>
              <a:t>age (days) :</a:t>
            </a:r>
          </a:p>
          <a:p>
            <a:pPr marL="0" indent="0" eaLnBrk="1" hangingPunct="1">
              <a:lnSpc>
                <a:spcPct val="90000"/>
              </a:lnSpc>
              <a:buFont typeface="Wingdings" pitchFamily="2" charset="2"/>
              <a:buNone/>
            </a:pPr>
            <a:r>
              <a:rPr lang="en-GB" altLang="en-CN" sz="2400" dirty="0"/>
              <a:t>-&gt; data is </a:t>
            </a:r>
            <a:r>
              <a:rPr lang="en-GB" altLang="en-CN" sz="2400" u="sng" dirty="0"/>
              <a:t>ordinal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347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953BD0FC-45A5-994E-B27E-88F74E270957}"/>
              </a:ext>
            </a:extLst>
          </p:cNvPr>
          <p:cNvSpPr>
            <a:spLocks noGrp="1" noChangeArrowheads="1"/>
          </p:cNvSpPr>
          <p:nvPr>
            <p:ph type="title"/>
          </p:nvPr>
        </p:nvSpPr>
        <p:spPr/>
        <p:txBody>
          <a:bodyPr/>
          <a:lstStyle/>
          <a:p>
            <a:pPr eaLnBrk="1" hangingPunct="1">
              <a:defRPr/>
            </a:pPr>
            <a:r>
              <a:rPr lang="en-NZ" dirty="0">
                <a:cs typeface="+mj-cs"/>
              </a:rPr>
              <a:t>Introduction</a:t>
            </a:r>
            <a:endParaRPr lang="en-GB" dirty="0">
              <a:cs typeface="+mj-cs"/>
            </a:endParaRPr>
          </a:p>
        </p:txBody>
      </p:sp>
      <p:sp>
        <p:nvSpPr>
          <p:cNvPr id="187395" name="Rectangle 3">
            <a:extLst>
              <a:ext uri="{FF2B5EF4-FFF2-40B4-BE49-F238E27FC236}">
                <a16:creationId xmlns:a16="http://schemas.microsoft.com/office/drawing/2014/main" id="{F085D74A-5C25-774F-B65B-C21B3319D1B2}"/>
              </a:ext>
            </a:extLst>
          </p:cNvPr>
          <p:cNvSpPr>
            <a:spLocks noGrp="1" noChangeArrowheads="1"/>
          </p:cNvSpPr>
          <p:nvPr>
            <p:ph type="body" idx="1"/>
          </p:nvPr>
        </p:nvSpPr>
        <p:spPr>
          <a:xfrm>
            <a:off x="457200" y="2276475"/>
            <a:ext cx="8229600" cy="4176713"/>
          </a:xfrm>
        </p:spPr>
        <p:txBody>
          <a:bodyPr/>
          <a:lstStyle/>
          <a:p>
            <a:pPr eaLnBrk="1" hangingPunct="1">
              <a:lnSpc>
                <a:spcPct val="90000"/>
              </a:lnSpc>
              <a:buFont typeface="Wingdings" charset="0"/>
              <a:buChar char="l"/>
              <a:defRPr/>
            </a:pPr>
            <a:r>
              <a:rPr lang="en-GB" sz="2400" dirty="0">
                <a:cs typeface="+mn-cs"/>
              </a:rPr>
              <a:t>In the first lecture we considered data which has normally distributed errors or could be made normal</a:t>
            </a:r>
          </a:p>
          <a:p>
            <a:pPr eaLnBrk="1" hangingPunct="1">
              <a:lnSpc>
                <a:spcPct val="90000"/>
              </a:lnSpc>
              <a:buFont typeface="Wingdings" charset="0"/>
              <a:buChar char="l"/>
              <a:defRPr/>
            </a:pPr>
            <a:endParaRPr lang="en-GB" sz="2400" dirty="0">
              <a:cs typeface="+mn-cs"/>
            </a:endParaRPr>
          </a:p>
          <a:p>
            <a:pPr eaLnBrk="1" hangingPunct="1">
              <a:lnSpc>
                <a:spcPct val="90000"/>
              </a:lnSpc>
              <a:buFont typeface="Wingdings" charset="0"/>
              <a:buChar char="l"/>
              <a:defRPr/>
            </a:pPr>
            <a:r>
              <a:rPr lang="en-GB" sz="2400" dirty="0">
                <a:cs typeface="+mn-cs"/>
              </a:rPr>
              <a:t>Here, we will consider some common alternative mathematical distributions that describe non-normal data</a:t>
            </a:r>
          </a:p>
          <a:p>
            <a:pPr eaLnBrk="1" hangingPunct="1">
              <a:lnSpc>
                <a:spcPct val="90000"/>
              </a:lnSpc>
              <a:buFont typeface="Wingdings" charset="0"/>
              <a:buChar char="l"/>
              <a:defRPr/>
            </a:pPr>
            <a:endParaRPr lang="en-GB" sz="2400" dirty="0">
              <a:cs typeface="+mn-cs"/>
            </a:endParaRPr>
          </a:p>
          <a:p>
            <a:pPr eaLnBrk="1" hangingPunct="1">
              <a:lnSpc>
                <a:spcPct val="90000"/>
              </a:lnSpc>
              <a:buFont typeface="Wingdings" charset="0"/>
              <a:buChar char="l"/>
              <a:defRPr/>
            </a:pPr>
            <a:r>
              <a:rPr lang="en-GB" sz="2400" dirty="0">
                <a:cs typeface="+mn-cs"/>
              </a:rPr>
              <a:t>We will also show how these non-normal distributions can be combined with normal variables using </a:t>
            </a:r>
            <a:r>
              <a:rPr lang="en-GB" sz="2400" dirty="0">
                <a:solidFill>
                  <a:srgbClr val="0000FF"/>
                </a:solidFill>
                <a:cs typeface="+mn-cs"/>
              </a:rPr>
              <a:t>Generalized Linear Models.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C3742DC8-50FC-EE42-A07F-E2E38C1541E8}"/>
              </a:ext>
            </a:extLst>
          </p:cNvPr>
          <p:cNvSpPr>
            <a:spLocks noGrp="1" noChangeArrowheads="1"/>
          </p:cNvSpPr>
          <p:nvPr>
            <p:ph type="title"/>
          </p:nvPr>
        </p:nvSpPr>
        <p:spPr>
          <a:xfrm>
            <a:off x="468313" y="333375"/>
            <a:ext cx="7543800" cy="1295400"/>
          </a:xfrm>
        </p:spPr>
        <p:txBody>
          <a:bodyPr/>
          <a:lstStyle/>
          <a:p>
            <a:pPr eaLnBrk="1" hangingPunct="1">
              <a:defRPr/>
            </a:pPr>
            <a:r>
              <a:rPr lang="en-NZ" dirty="0"/>
              <a:t>A problem example:</a:t>
            </a:r>
            <a:br>
              <a:rPr lang="en-NZ" dirty="0"/>
            </a:br>
            <a:r>
              <a:rPr lang="en-NZ" dirty="0"/>
              <a:t>binary response</a:t>
            </a:r>
            <a:endParaRPr lang="en-GB" dirty="0">
              <a:cs typeface="+mj-cs"/>
            </a:endParaRPr>
          </a:p>
        </p:txBody>
      </p:sp>
      <p:sp>
        <p:nvSpPr>
          <p:cNvPr id="4" name="Rectangle 3">
            <a:extLst>
              <a:ext uri="{FF2B5EF4-FFF2-40B4-BE49-F238E27FC236}">
                <a16:creationId xmlns:a16="http://schemas.microsoft.com/office/drawing/2014/main" id="{EEE7DF66-C703-EE48-9CDF-4E4E719ABADD}"/>
              </a:ext>
            </a:extLst>
          </p:cNvPr>
          <p:cNvSpPr txBox="1">
            <a:spLocks noChangeArrowheads="1"/>
          </p:cNvSpPr>
          <p:nvPr/>
        </p:nvSpPr>
        <p:spPr bwMode="auto">
          <a:xfrm>
            <a:off x="5651500" y="1916113"/>
            <a:ext cx="3384550" cy="4465637"/>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a:lstStyle>
          <a:p>
            <a:pPr marL="0" indent="0" eaLnBrk="1" hangingPunct="1">
              <a:lnSpc>
                <a:spcPct val="90000"/>
              </a:lnSpc>
              <a:buFont typeface="Wingdings" charset="0"/>
              <a:buNone/>
              <a:defRPr/>
            </a:pPr>
            <a:r>
              <a:rPr lang="en-US" sz="2400" dirty="0">
                <a:cs typeface="+mn-cs"/>
              </a:rPr>
              <a:t>At all low ages, no birds fly, p(x=10) = 0. </a:t>
            </a:r>
          </a:p>
          <a:p>
            <a:pPr marL="0" indent="0" eaLnBrk="1" hangingPunct="1">
              <a:lnSpc>
                <a:spcPct val="90000"/>
              </a:lnSpc>
              <a:buFont typeface="Wingdings" charset="0"/>
              <a:buNone/>
              <a:defRPr/>
            </a:pPr>
            <a:r>
              <a:rPr lang="en-US" sz="2400" dirty="0">
                <a:cs typeface="+mn-cs"/>
              </a:rPr>
              <a:t>At high ages, all birds fly (=1).</a:t>
            </a:r>
          </a:p>
          <a:p>
            <a:pPr marL="0" indent="0" eaLnBrk="1" hangingPunct="1">
              <a:lnSpc>
                <a:spcPct val="90000"/>
              </a:lnSpc>
              <a:buFont typeface="Wingdings" charset="0"/>
              <a:buNone/>
              <a:defRPr/>
            </a:pPr>
            <a:r>
              <a:rPr lang="en-US" sz="2400" dirty="0">
                <a:cs typeface="+mn-cs"/>
              </a:rPr>
              <a:t>So bounded [0,1]</a:t>
            </a:r>
          </a:p>
          <a:p>
            <a:pPr marL="0" indent="0" eaLnBrk="1" hangingPunct="1">
              <a:lnSpc>
                <a:spcPct val="90000"/>
              </a:lnSpc>
              <a:buFont typeface="Wingdings" charset="0"/>
              <a:buNone/>
              <a:defRPr/>
            </a:pPr>
            <a:r>
              <a:rPr lang="en-US" sz="2400" dirty="0">
                <a:cs typeface="+mn-cs"/>
              </a:rPr>
              <a:t>In-between the proportions change rapidly.</a:t>
            </a:r>
          </a:p>
          <a:p>
            <a:pPr marL="0" indent="0" eaLnBrk="1" hangingPunct="1">
              <a:lnSpc>
                <a:spcPct val="90000"/>
              </a:lnSpc>
              <a:buFont typeface="Wingdings" charset="0"/>
              <a:buNone/>
              <a:defRPr/>
            </a:pPr>
            <a:endParaRPr lang="en-US" sz="2400" dirty="0">
              <a:cs typeface="+mn-cs"/>
            </a:endParaRPr>
          </a:p>
          <a:p>
            <a:pPr marL="0" indent="0" eaLnBrk="1" hangingPunct="1">
              <a:lnSpc>
                <a:spcPct val="90000"/>
              </a:lnSpc>
              <a:buFont typeface="Wingdings" charset="0"/>
              <a:buNone/>
              <a:defRPr/>
            </a:pPr>
            <a:r>
              <a:rPr lang="en-US" sz="2400" dirty="0">
                <a:cs typeface="+mn-cs"/>
              </a:rPr>
              <a:t>When does the change happen?</a:t>
            </a:r>
          </a:p>
          <a:p>
            <a:pPr marL="0" indent="0" eaLnBrk="1" hangingPunct="1">
              <a:lnSpc>
                <a:spcPct val="90000"/>
              </a:lnSpc>
              <a:buFont typeface="Wingdings" charset="0"/>
              <a:buNone/>
              <a:defRPr/>
            </a:pPr>
            <a:endParaRPr lang="en-GB" sz="2400" dirty="0">
              <a:cs typeface="+mn-cs"/>
            </a:endParaRPr>
          </a:p>
        </p:txBody>
      </p:sp>
      <p:grpSp>
        <p:nvGrpSpPr>
          <p:cNvPr id="29699" name="Group 7">
            <a:extLst>
              <a:ext uri="{FF2B5EF4-FFF2-40B4-BE49-F238E27FC236}">
                <a16:creationId xmlns:a16="http://schemas.microsoft.com/office/drawing/2014/main" id="{77A90768-1705-7849-98F7-826942A4A799}"/>
              </a:ext>
            </a:extLst>
          </p:cNvPr>
          <p:cNvGrpSpPr>
            <a:grpSpLocks/>
          </p:cNvGrpSpPr>
          <p:nvPr/>
        </p:nvGrpSpPr>
        <p:grpSpPr bwMode="auto">
          <a:xfrm>
            <a:off x="368300" y="1790700"/>
            <a:ext cx="4779963" cy="4743450"/>
            <a:chOff x="368300" y="1790700"/>
            <a:chExt cx="4779963" cy="4743936"/>
          </a:xfrm>
        </p:grpSpPr>
        <p:pic>
          <p:nvPicPr>
            <p:cNvPr id="29700" name="Picture 5">
              <a:extLst>
                <a:ext uri="{FF2B5EF4-FFF2-40B4-BE49-F238E27FC236}">
                  <a16:creationId xmlns:a16="http://schemas.microsoft.com/office/drawing/2014/main" id="{6118CF23-A67E-F345-9F39-146DAD31AE81}"/>
                </a:ext>
              </a:extLst>
            </p:cNvPr>
            <p:cNvPicPr>
              <a:picLocks noChangeAspect="1"/>
            </p:cNvPicPr>
            <p:nvPr/>
          </p:nvPicPr>
          <p:blipFill>
            <a:blip r:embed="rId2">
              <a:extLst>
                <a:ext uri="{28A0092B-C50C-407E-A947-70E740481C1C}">
                  <a14:useLocalDpi xmlns:a14="http://schemas.microsoft.com/office/drawing/2010/main" val="0"/>
                </a:ext>
              </a:extLst>
            </a:blip>
            <a:srcRect l="5165" t="6079" b="7748"/>
            <a:stretch>
              <a:fillRect/>
            </a:stretch>
          </p:blipFill>
          <p:spPr bwMode="auto">
            <a:xfrm>
              <a:off x="368300" y="1790700"/>
              <a:ext cx="477996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Box 9">
              <a:extLst>
                <a:ext uri="{FF2B5EF4-FFF2-40B4-BE49-F238E27FC236}">
                  <a16:creationId xmlns:a16="http://schemas.microsoft.com/office/drawing/2014/main" id="{25A3FD78-3E0B-5F41-9010-397B7731A282}"/>
                </a:ext>
              </a:extLst>
            </p:cNvPr>
            <p:cNvSpPr txBox="1">
              <a:spLocks noChangeArrowheads="1"/>
            </p:cNvSpPr>
            <p:nvPr/>
          </p:nvSpPr>
          <p:spPr bwMode="auto">
            <a:xfrm>
              <a:off x="2483768" y="6165304"/>
              <a:ext cx="648072"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CN" sz="1800"/>
                <a:t>Age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7212FC33-1A09-7848-B94F-2D79C003F290}"/>
              </a:ext>
            </a:extLst>
          </p:cNvPr>
          <p:cNvSpPr>
            <a:spLocks noGrp="1" noChangeArrowheads="1"/>
          </p:cNvSpPr>
          <p:nvPr>
            <p:ph type="title"/>
          </p:nvPr>
        </p:nvSpPr>
        <p:spPr>
          <a:xfrm>
            <a:off x="468313" y="333375"/>
            <a:ext cx="7543800" cy="1295400"/>
          </a:xfrm>
        </p:spPr>
        <p:txBody>
          <a:bodyPr/>
          <a:lstStyle/>
          <a:p>
            <a:pPr eaLnBrk="1" hangingPunct="1">
              <a:defRPr/>
            </a:pPr>
            <a:r>
              <a:rPr lang="en-NZ" dirty="0">
                <a:cs typeface="+mj-cs"/>
              </a:rPr>
              <a:t>Solution: </a:t>
            </a:r>
            <a:br>
              <a:rPr lang="en-NZ" dirty="0">
                <a:cs typeface="+mj-cs"/>
              </a:rPr>
            </a:br>
            <a:r>
              <a:rPr lang="en-NZ" dirty="0">
                <a:cs typeface="+mj-cs"/>
              </a:rPr>
              <a:t>logistic regression</a:t>
            </a:r>
            <a:endParaRPr lang="en-GB" dirty="0">
              <a:cs typeface="+mj-cs"/>
            </a:endParaRPr>
          </a:p>
        </p:txBody>
      </p:sp>
      <p:pic>
        <p:nvPicPr>
          <p:cNvPr id="30722" name="Picture 3">
            <a:extLst>
              <a:ext uri="{FF2B5EF4-FFF2-40B4-BE49-F238E27FC236}">
                <a16:creationId xmlns:a16="http://schemas.microsoft.com/office/drawing/2014/main" id="{BCB51450-E14C-6443-9BA2-5FB35C5FC784}"/>
              </a:ext>
            </a:extLst>
          </p:cNvPr>
          <p:cNvPicPr>
            <a:picLocks noChangeAspect="1"/>
          </p:cNvPicPr>
          <p:nvPr/>
        </p:nvPicPr>
        <p:blipFill>
          <a:blip r:embed="rId2">
            <a:extLst>
              <a:ext uri="{28A0092B-C50C-407E-A947-70E740481C1C}">
                <a14:useLocalDpi xmlns:a14="http://schemas.microsoft.com/office/drawing/2010/main" val="0"/>
              </a:ext>
            </a:extLst>
          </a:blip>
          <a:srcRect l="4315"/>
          <a:stretch>
            <a:fillRect/>
          </a:stretch>
        </p:blipFill>
        <p:spPr bwMode="auto">
          <a:xfrm>
            <a:off x="323850" y="1484313"/>
            <a:ext cx="48228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C1F080C4-61AE-6347-A232-666547636C19}"/>
              </a:ext>
            </a:extLst>
          </p:cNvPr>
          <p:cNvSpPr txBox="1">
            <a:spLocks noChangeArrowheads="1"/>
          </p:cNvSpPr>
          <p:nvPr/>
        </p:nvSpPr>
        <p:spPr bwMode="auto">
          <a:xfrm>
            <a:off x="5219700" y="1916113"/>
            <a:ext cx="3673475"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buFont typeface="Wingdings" pitchFamily="2" charset="2"/>
              <a:buNone/>
            </a:pPr>
            <a:r>
              <a:rPr lang="en-US" altLang="en-CN" sz="2400"/>
              <a:t>Fit a cont. line that switches from 0 to 1 as the x-values change, i.e. as the proportion of </a:t>
            </a:r>
            <a:r>
              <a:rPr lang="en-US" altLang="en-US" sz="2400"/>
              <a:t>“</a:t>
            </a:r>
            <a:r>
              <a:rPr lang="en-US" altLang="en-CN" sz="2400"/>
              <a:t>1</a:t>
            </a:r>
            <a:r>
              <a:rPr lang="en-US" altLang="en-US" sz="2400"/>
              <a:t>”</a:t>
            </a:r>
            <a:r>
              <a:rPr lang="en-US" altLang="en-CN" sz="2400"/>
              <a:t>s (</a:t>
            </a:r>
            <a:r>
              <a:rPr lang="en-US" altLang="en-US" sz="2400"/>
              <a:t>“</a:t>
            </a:r>
            <a:r>
              <a:rPr lang="en-US" altLang="en-CN" sz="2400"/>
              <a:t>yes</a:t>
            </a:r>
            <a:r>
              <a:rPr lang="en-US" altLang="en-US" sz="2400"/>
              <a:t>”</a:t>
            </a:r>
            <a:r>
              <a:rPr lang="en-US" altLang="en-CN" sz="2400"/>
              <a:t>) increases. </a:t>
            </a:r>
          </a:p>
          <a:p>
            <a:pPr eaLnBrk="1" hangingPunct="1">
              <a:lnSpc>
                <a:spcPct val="90000"/>
              </a:lnSpc>
              <a:buFont typeface="Wingdings" pitchFamily="2" charset="2"/>
              <a:buNone/>
            </a:pPr>
            <a:endParaRPr lang="en-US" altLang="en-CN" sz="2400"/>
          </a:p>
          <a:p>
            <a:pPr eaLnBrk="1" hangingPunct="1">
              <a:lnSpc>
                <a:spcPct val="90000"/>
              </a:lnSpc>
              <a:buFont typeface="Wingdings" pitchFamily="2" charset="2"/>
              <a:buNone/>
            </a:pPr>
            <a:r>
              <a:rPr lang="en-US" altLang="en-CN" sz="2400"/>
              <a:t>A logistic function has this property, so we transform our Y-values to this form using the logit function. Then we can model the transformed responses using regression.</a:t>
            </a:r>
          </a:p>
          <a:p>
            <a:pPr eaLnBrk="1" hangingPunct="1">
              <a:lnSpc>
                <a:spcPct val="90000"/>
              </a:lnSpc>
              <a:buFont typeface="Wingdings" pitchFamily="2" charset="2"/>
              <a:buNone/>
            </a:pPr>
            <a:endParaRPr lang="en-GB" altLang="en-CN" sz="2400"/>
          </a:p>
        </p:txBody>
      </p:sp>
      <p:pic>
        <p:nvPicPr>
          <p:cNvPr id="30724" name="Picture 5">
            <a:extLst>
              <a:ext uri="{FF2B5EF4-FFF2-40B4-BE49-F238E27FC236}">
                <a16:creationId xmlns:a16="http://schemas.microsoft.com/office/drawing/2014/main" id="{89A2BEFF-3DE3-CA4B-A3C9-1BAC7A7B59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484313"/>
            <a:ext cx="5040313"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27B970DD-E77E-1247-B9BA-C41446D71616}"/>
              </a:ext>
            </a:extLst>
          </p:cNvPr>
          <p:cNvSpPr>
            <a:spLocks noGrp="1" noChangeArrowheads="1"/>
          </p:cNvSpPr>
          <p:nvPr>
            <p:ph type="title"/>
          </p:nvPr>
        </p:nvSpPr>
        <p:spPr/>
        <p:txBody>
          <a:bodyPr/>
          <a:lstStyle/>
          <a:p>
            <a:r>
              <a:rPr lang="en-NZ" altLang="en-CN"/>
              <a:t>logistic regression</a:t>
            </a:r>
            <a:br>
              <a:rPr lang="en-NZ" altLang="en-CN"/>
            </a:br>
            <a:r>
              <a:rPr lang="en-NZ" altLang="en-CN"/>
              <a:t>-the process</a:t>
            </a:r>
            <a:endParaRPr lang="en-US" altLang="en-CN"/>
          </a:p>
        </p:txBody>
      </p:sp>
      <p:pic>
        <p:nvPicPr>
          <p:cNvPr id="31746" name="Picture 7">
            <a:extLst>
              <a:ext uri="{FF2B5EF4-FFF2-40B4-BE49-F238E27FC236}">
                <a16:creationId xmlns:a16="http://schemas.microsoft.com/office/drawing/2014/main" id="{798FEA02-240C-D949-B03A-F8A5045CC7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5032375"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64F62D96-F42A-1349-9901-F020FF959E7B}"/>
              </a:ext>
            </a:extLst>
          </p:cNvPr>
          <p:cNvSpPr txBox="1">
            <a:spLocks noChangeArrowheads="1"/>
          </p:cNvSpPr>
          <p:nvPr/>
        </p:nvSpPr>
        <p:spPr bwMode="auto">
          <a:xfrm>
            <a:off x="5651500" y="1916113"/>
            <a:ext cx="3384550" cy="4465637"/>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a:lstStyle>
          <a:p>
            <a:pPr marL="0" indent="0" eaLnBrk="1" hangingPunct="1">
              <a:lnSpc>
                <a:spcPct val="90000"/>
              </a:lnSpc>
              <a:buFont typeface="Wingdings" charset="0"/>
              <a:buNone/>
              <a:defRPr/>
            </a:pPr>
            <a:r>
              <a:rPr lang="en-US" sz="2400" dirty="0">
                <a:cs typeface="+mn-cs"/>
              </a:rPr>
              <a:t>The </a:t>
            </a:r>
            <a:r>
              <a:rPr lang="en-US" sz="2400" dirty="0" err="1">
                <a:cs typeface="+mn-cs"/>
              </a:rPr>
              <a:t>logit</a:t>
            </a:r>
            <a:r>
              <a:rPr lang="en-US" sz="2400" dirty="0">
                <a:cs typeface="+mn-cs"/>
              </a:rPr>
              <a:t> function,</a:t>
            </a:r>
          </a:p>
          <a:p>
            <a:pPr marL="0" indent="0" eaLnBrk="1" hangingPunct="1">
              <a:lnSpc>
                <a:spcPct val="90000"/>
              </a:lnSpc>
              <a:buFont typeface="Wingdings" charset="0"/>
              <a:buNone/>
              <a:defRPr/>
            </a:pPr>
            <a:r>
              <a:rPr lang="en-GB" sz="2400" i="1" dirty="0">
                <a:latin typeface="Helvetica" charset="0"/>
                <a:cs typeface="Times New Roman" charset="0"/>
                <a:sym typeface="Symbol" charset="0"/>
              </a:rPr>
              <a:t>    </a:t>
            </a:r>
            <a:r>
              <a:rPr lang="en-GB" sz="2400" dirty="0">
                <a:latin typeface="Helvetica" charset="0"/>
                <a:cs typeface="Times New Roman" charset="0"/>
              </a:rPr>
              <a:t> = </a:t>
            </a:r>
            <a:r>
              <a:rPr lang="en-GB" sz="2400" dirty="0" err="1">
                <a:latin typeface="Helvetica" charset="0"/>
                <a:cs typeface="Times New Roman" charset="0"/>
              </a:rPr>
              <a:t>ln</a:t>
            </a:r>
            <a:r>
              <a:rPr lang="en-GB" sz="2400" dirty="0">
                <a:latin typeface="Helvetica" charset="0"/>
                <a:cs typeface="Times New Roman" charset="0"/>
              </a:rPr>
              <a:t>(</a:t>
            </a:r>
            <a:r>
              <a:rPr lang="en-GB" sz="2400" i="1" dirty="0">
                <a:latin typeface="Helvetica" charset="0"/>
                <a:cs typeface="Times New Roman" charset="0"/>
                <a:sym typeface="Symbol" charset="0"/>
              </a:rPr>
              <a:t>p</a:t>
            </a:r>
            <a:r>
              <a:rPr lang="en-GB" sz="2400" dirty="0">
                <a:latin typeface="Helvetica" charset="0"/>
                <a:cs typeface="Times New Roman" charset="0"/>
                <a:sym typeface="Symbol" charset="0"/>
              </a:rPr>
              <a:t> / (1-</a:t>
            </a:r>
            <a:r>
              <a:rPr lang="en-GB" sz="2400" i="1" dirty="0">
                <a:latin typeface="Helvetica" charset="0"/>
                <a:cs typeface="Times New Roman" charset="0"/>
                <a:sym typeface="Symbol" charset="0"/>
              </a:rPr>
              <a:t>p</a:t>
            </a:r>
            <a:r>
              <a:rPr lang="en-GB" sz="2400" dirty="0">
                <a:latin typeface="Helvetica" charset="0"/>
                <a:cs typeface="Times New Roman" charset="0"/>
                <a:sym typeface="Symbol" charset="0"/>
              </a:rPr>
              <a:t>))</a:t>
            </a:r>
          </a:p>
          <a:p>
            <a:pPr marL="0" indent="0" eaLnBrk="1" hangingPunct="1">
              <a:lnSpc>
                <a:spcPct val="90000"/>
              </a:lnSpc>
              <a:buFont typeface="Wingdings" charset="0"/>
              <a:buNone/>
              <a:defRPr/>
            </a:pPr>
            <a:endParaRPr lang="en-US" sz="1000" dirty="0">
              <a:cs typeface="+mn-cs"/>
            </a:endParaRPr>
          </a:p>
          <a:p>
            <a:pPr marL="0" indent="0" eaLnBrk="1" hangingPunct="1">
              <a:lnSpc>
                <a:spcPct val="90000"/>
              </a:lnSpc>
              <a:buFont typeface="Wingdings" charset="0"/>
              <a:buNone/>
              <a:defRPr/>
            </a:pPr>
            <a:r>
              <a:rPr lang="en-US" sz="2400" dirty="0">
                <a:cs typeface="+mn-cs"/>
              </a:rPr>
              <a:t>is the relative chance of success (p) over failure (1-p). </a:t>
            </a:r>
          </a:p>
          <a:p>
            <a:pPr marL="0" indent="0" eaLnBrk="1" hangingPunct="1">
              <a:lnSpc>
                <a:spcPct val="90000"/>
              </a:lnSpc>
              <a:buFont typeface="Wingdings" charset="0"/>
              <a:buNone/>
              <a:defRPr/>
            </a:pPr>
            <a:endParaRPr lang="en-US" sz="1000" dirty="0">
              <a:cs typeface="+mn-cs"/>
            </a:endParaRPr>
          </a:p>
          <a:p>
            <a:pPr marL="0" indent="0" eaLnBrk="1" hangingPunct="1">
              <a:lnSpc>
                <a:spcPct val="90000"/>
              </a:lnSpc>
              <a:buFont typeface="Wingdings" charset="0"/>
              <a:buNone/>
              <a:defRPr/>
            </a:pPr>
            <a:r>
              <a:rPr lang="en-US" sz="2400" dirty="0">
                <a:cs typeface="+mn-cs"/>
              </a:rPr>
              <a:t>The model actually bins the proportions of successes over small intervals, which shows how this is changing with age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95A4AFFE-63F2-4D4B-AD10-2D0EEADF0D55}"/>
              </a:ext>
            </a:extLst>
          </p:cNvPr>
          <p:cNvSpPr>
            <a:spLocks noGrp="1" noChangeArrowheads="1"/>
          </p:cNvSpPr>
          <p:nvPr>
            <p:ph type="title"/>
          </p:nvPr>
        </p:nvSpPr>
        <p:spPr/>
        <p:txBody>
          <a:bodyPr/>
          <a:lstStyle/>
          <a:p>
            <a:pPr eaLnBrk="1" hangingPunct="1">
              <a:defRPr/>
            </a:pPr>
            <a:r>
              <a:rPr lang="en-NZ" dirty="0">
                <a:cs typeface="+mj-cs"/>
              </a:rPr>
              <a:t>Why not transform the response as we did before?</a:t>
            </a:r>
            <a:endParaRPr lang="en-GB" dirty="0">
              <a:cs typeface="+mj-cs"/>
            </a:endParaRPr>
          </a:p>
        </p:txBody>
      </p:sp>
      <p:sp>
        <p:nvSpPr>
          <p:cNvPr id="233475" name="Rectangle 3">
            <a:extLst>
              <a:ext uri="{FF2B5EF4-FFF2-40B4-BE49-F238E27FC236}">
                <a16:creationId xmlns:a16="http://schemas.microsoft.com/office/drawing/2014/main" id="{368C7F9D-FB2B-AD45-9416-3DD87F16423F}"/>
              </a:ext>
            </a:extLst>
          </p:cNvPr>
          <p:cNvSpPr>
            <a:spLocks noGrp="1" noChangeArrowheads="1"/>
          </p:cNvSpPr>
          <p:nvPr>
            <p:ph type="body" idx="1"/>
          </p:nvPr>
        </p:nvSpPr>
        <p:spPr>
          <a:xfrm>
            <a:off x="457200" y="2060575"/>
            <a:ext cx="8435975" cy="4070350"/>
          </a:xfrm>
        </p:spPr>
        <p:txBody>
          <a:bodyPr/>
          <a:lstStyle/>
          <a:p>
            <a:pPr eaLnBrk="1" hangingPunct="1">
              <a:lnSpc>
                <a:spcPct val="90000"/>
              </a:lnSpc>
              <a:buFont typeface="Wingdings" charset="0"/>
              <a:buChar char="l"/>
              <a:defRPr/>
            </a:pPr>
            <a:r>
              <a:rPr lang="en-US" sz="2400" dirty="0"/>
              <a:t>Y</a:t>
            </a:r>
            <a:r>
              <a:rPr lang="en-GB" sz="2400" dirty="0" err="1"/>
              <a:t>ou</a:t>
            </a:r>
            <a:r>
              <a:rPr lang="en-GB" sz="2400" dirty="0"/>
              <a:t> may ask yourself: why not just transform the response (Y) to make it normal and apply regular regression? </a:t>
            </a:r>
          </a:p>
          <a:p>
            <a:pPr eaLnBrk="1" hangingPunct="1">
              <a:lnSpc>
                <a:spcPct val="90000"/>
              </a:lnSpc>
              <a:buFont typeface="Wingdings" charset="0"/>
              <a:buChar char="l"/>
              <a:defRPr/>
            </a:pPr>
            <a:endParaRPr lang="en-GB" sz="2400" dirty="0"/>
          </a:p>
          <a:p>
            <a:pPr eaLnBrk="1" hangingPunct="1">
              <a:lnSpc>
                <a:spcPct val="90000"/>
              </a:lnSpc>
              <a:buFont typeface="Wingdings" charset="0"/>
              <a:buChar char="l"/>
              <a:defRPr/>
            </a:pPr>
            <a:r>
              <a:rPr lang="en-GB" sz="2400" dirty="0">
                <a:solidFill>
                  <a:srgbClr val="000000"/>
                </a:solidFill>
              </a:rPr>
              <a:t>Transformation </a:t>
            </a:r>
            <a:r>
              <a:rPr lang="en-GB" sz="2400" u="sng" dirty="0">
                <a:solidFill>
                  <a:srgbClr val="000000"/>
                </a:solidFill>
              </a:rPr>
              <a:t>often</a:t>
            </a:r>
            <a:r>
              <a:rPr lang="en-GB" sz="2400" dirty="0">
                <a:solidFill>
                  <a:srgbClr val="000000"/>
                </a:solidFill>
              </a:rPr>
              <a:t> fails to produce data that are </a:t>
            </a:r>
            <a:r>
              <a:rPr lang="en-GB" sz="2400" u="sng" dirty="0">
                <a:solidFill>
                  <a:srgbClr val="000000"/>
                </a:solidFill>
              </a:rPr>
              <a:t>normally distributed</a:t>
            </a:r>
            <a:r>
              <a:rPr lang="en-GB" sz="2400" dirty="0">
                <a:solidFill>
                  <a:srgbClr val="000000"/>
                </a:solidFill>
              </a:rPr>
              <a:t> with </a:t>
            </a:r>
            <a:r>
              <a:rPr lang="en-GB" sz="2400" u="sng" dirty="0">
                <a:solidFill>
                  <a:srgbClr val="000000"/>
                </a:solidFill>
              </a:rPr>
              <a:t>homogeneous variance</a:t>
            </a:r>
            <a:r>
              <a:rPr lang="en-GB" sz="2400" dirty="0">
                <a:solidFill>
                  <a:srgbClr val="000000"/>
                </a:solidFill>
              </a:rPr>
              <a:t> </a:t>
            </a:r>
            <a:r>
              <a:rPr lang="en-GB" sz="2400" dirty="0">
                <a:solidFill>
                  <a:srgbClr val="FF0000"/>
                </a:solidFill>
                <a:latin typeface="Zapf Dingbats" charset="0"/>
                <a:cs typeface="Zapf Dingbats" charset="0"/>
                <a:sym typeface="Zapf Dingbats" charset="0"/>
              </a:rPr>
              <a:t>✗ </a:t>
            </a:r>
            <a:r>
              <a:rPr lang="en-GB" sz="2400" dirty="0">
                <a:cs typeface="Zapf Dingbats" charset="0"/>
                <a:sym typeface="Zapf Dingbats" charset="0"/>
              </a:rPr>
              <a:t>(consider binary data!)</a:t>
            </a:r>
            <a:endParaRPr lang="en-GB" sz="2400" dirty="0"/>
          </a:p>
          <a:p>
            <a:pPr eaLnBrk="1" hangingPunct="1">
              <a:lnSpc>
                <a:spcPct val="90000"/>
              </a:lnSpc>
              <a:buFont typeface="Wingdings" charset="0"/>
              <a:buChar char="l"/>
              <a:defRPr/>
            </a:pPr>
            <a:endParaRPr lang="en-GB" sz="2400" dirty="0">
              <a:solidFill>
                <a:srgbClr val="000000"/>
              </a:solidFill>
            </a:endParaRPr>
          </a:p>
          <a:p>
            <a:pPr eaLnBrk="1" hangingPunct="1">
              <a:lnSpc>
                <a:spcPct val="90000"/>
              </a:lnSpc>
              <a:buFont typeface="Wingdings" charset="0"/>
              <a:buChar char="l"/>
              <a:defRPr/>
            </a:pPr>
            <a:r>
              <a:rPr lang="en-US" sz="2400" dirty="0">
                <a:solidFill>
                  <a:srgbClr val="000000"/>
                </a:solidFill>
              </a:rPr>
              <a:t>So, we need an analysis method that accommodates non-normal error distributions in the response</a:t>
            </a:r>
          </a:p>
          <a:p>
            <a:pPr marL="0" indent="0" eaLnBrk="1" hangingPunct="1">
              <a:lnSpc>
                <a:spcPct val="90000"/>
              </a:lnSpc>
              <a:buFont typeface="Wingdings" charset="0"/>
              <a:buNone/>
              <a:defRPr/>
            </a:pPr>
            <a:endParaRPr lang="en-GB"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9B48CF82-9FBA-8B47-A30F-CFDCA58AB193}"/>
              </a:ext>
            </a:extLst>
          </p:cNvPr>
          <p:cNvSpPr>
            <a:spLocks noGrp="1" noChangeArrowheads="1"/>
          </p:cNvSpPr>
          <p:nvPr>
            <p:ph type="title"/>
          </p:nvPr>
        </p:nvSpPr>
        <p:spPr/>
        <p:txBody>
          <a:bodyPr/>
          <a:lstStyle/>
          <a:p>
            <a:pPr eaLnBrk="1" hangingPunct="1">
              <a:defRPr/>
            </a:pPr>
            <a:r>
              <a:rPr lang="en-NZ" dirty="0">
                <a:cs typeface="+mj-cs"/>
              </a:rPr>
              <a:t>Solution: </a:t>
            </a:r>
            <a:br>
              <a:rPr lang="en-NZ" dirty="0">
                <a:cs typeface="+mj-cs"/>
              </a:rPr>
            </a:br>
            <a:r>
              <a:rPr lang="en-NZ" dirty="0">
                <a:cs typeface="+mj-cs"/>
              </a:rPr>
              <a:t>Generalised Linear Models</a:t>
            </a:r>
            <a:endParaRPr lang="en-GB" dirty="0">
              <a:cs typeface="+mj-cs"/>
            </a:endParaRPr>
          </a:p>
        </p:txBody>
      </p:sp>
      <p:sp>
        <p:nvSpPr>
          <p:cNvPr id="235523" name="Rectangle 3">
            <a:extLst>
              <a:ext uri="{FF2B5EF4-FFF2-40B4-BE49-F238E27FC236}">
                <a16:creationId xmlns:a16="http://schemas.microsoft.com/office/drawing/2014/main" id="{D2204F5D-8760-144E-93F5-2FC40F8F3ECE}"/>
              </a:ext>
            </a:extLst>
          </p:cNvPr>
          <p:cNvSpPr>
            <a:spLocks noGrp="1" noChangeArrowheads="1"/>
          </p:cNvSpPr>
          <p:nvPr>
            <p:ph type="body" idx="1"/>
          </p:nvPr>
        </p:nvSpPr>
        <p:spPr>
          <a:xfrm>
            <a:off x="457200" y="2205038"/>
            <a:ext cx="8578850" cy="4248150"/>
          </a:xfrm>
        </p:spPr>
        <p:txBody>
          <a:bodyPr/>
          <a:lstStyle/>
          <a:p>
            <a:pPr eaLnBrk="1" hangingPunct="1">
              <a:buFont typeface="Wingdings" charset="0"/>
              <a:buChar char="l"/>
              <a:defRPr/>
            </a:pPr>
            <a:r>
              <a:rPr lang="en-GB" sz="2400" dirty="0">
                <a:cs typeface="+mn-cs"/>
              </a:rPr>
              <a:t>A family of statistical methods that unify many classical methods within a single framework.</a:t>
            </a:r>
          </a:p>
          <a:p>
            <a:pPr eaLnBrk="1" hangingPunct="1">
              <a:buFont typeface="Wingdings" charset="0"/>
              <a:buChar char="l"/>
              <a:defRPr/>
            </a:pPr>
            <a:endParaRPr lang="en-GB" sz="1000" dirty="0">
              <a:cs typeface="+mn-cs"/>
            </a:endParaRPr>
          </a:p>
          <a:p>
            <a:pPr eaLnBrk="1" hangingPunct="1">
              <a:buFont typeface="Wingdings" charset="0"/>
              <a:buChar char="l"/>
              <a:defRPr/>
            </a:pPr>
            <a:r>
              <a:rPr lang="en-US" sz="2400" dirty="0">
                <a:cs typeface="+mn-cs"/>
              </a:rPr>
              <a:t>T</a:t>
            </a:r>
            <a:r>
              <a:rPr lang="en-GB" sz="2400" dirty="0">
                <a:cs typeface="+mn-cs"/>
              </a:rPr>
              <a:t>hey cover all distributions in the exponential family (e.g. normal, Poisson, binomial, gamma, beta)</a:t>
            </a:r>
          </a:p>
          <a:p>
            <a:pPr eaLnBrk="1" hangingPunct="1">
              <a:buFont typeface="Wingdings" charset="0"/>
              <a:buChar char="l"/>
              <a:defRPr/>
            </a:pPr>
            <a:endParaRPr lang="en-GB" sz="1000" dirty="0">
              <a:cs typeface="+mn-cs"/>
            </a:endParaRPr>
          </a:p>
          <a:p>
            <a:pPr eaLnBrk="1" hangingPunct="1">
              <a:buFont typeface="Wingdings" charset="0"/>
              <a:buChar char="l"/>
              <a:defRPr/>
            </a:pPr>
            <a:r>
              <a:rPr lang="en-GB" sz="2400" dirty="0">
                <a:cs typeface="+mn-cs"/>
              </a:rPr>
              <a:t>Like general linear models, they can handle a variety of explanatory variable types:</a:t>
            </a:r>
          </a:p>
          <a:p>
            <a:pPr marL="638175" lvl="2" indent="-342900" eaLnBrk="1" hangingPunct="1">
              <a:buClr>
                <a:schemeClr val="tx2"/>
              </a:buClr>
              <a:buFont typeface="Wingdings" charset="0"/>
              <a:buChar char="l"/>
              <a:defRPr/>
            </a:pPr>
            <a:r>
              <a:rPr lang="en-US" sz="2400" dirty="0"/>
              <a:t>v</a:t>
            </a:r>
            <a:r>
              <a:rPr lang="en-GB" sz="2400" dirty="0" err="1"/>
              <a:t>ariates</a:t>
            </a:r>
            <a:r>
              <a:rPr lang="en-GB" sz="2400" dirty="0"/>
              <a:t>, factors, interactions</a:t>
            </a:r>
          </a:p>
          <a:p>
            <a:pPr marL="638175" lvl="2" indent="-342900" eaLnBrk="1" hangingPunct="1">
              <a:buClr>
                <a:schemeClr val="tx2"/>
              </a:buClr>
              <a:buFont typeface="Wingdings" charset="0"/>
              <a:buChar char="l"/>
              <a:defRPr/>
            </a:pPr>
            <a:endParaRPr lang="en-GB" sz="1000" dirty="0">
              <a:cs typeface="+mn-cs"/>
            </a:endParaRPr>
          </a:p>
          <a:p>
            <a:pPr eaLnBrk="1" hangingPunct="1">
              <a:buFont typeface="Wingdings" charset="0"/>
              <a:buChar char="l"/>
              <a:defRPr/>
            </a:pPr>
            <a:r>
              <a:rPr lang="en-US" sz="2400" dirty="0">
                <a:cs typeface="+mn-cs"/>
              </a:rPr>
              <a:t>T</a:t>
            </a:r>
            <a:r>
              <a:rPr lang="en-GB" sz="2400" dirty="0">
                <a:cs typeface="+mn-cs"/>
              </a:rPr>
              <a:t>hey </a:t>
            </a:r>
            <a:r>
              <a:rPr lang="en-GB" sz="2400" u="sng" dirty="0">
                <a:cs typeface="+mn-cs"/>
              </a:rPr>
              <a:t>allow non-normal error structures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2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52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5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EF42A3DE-75CD-C242-9474-E98007D71537}"/>
              </a:ext>
            </a:extLst>
          </p:cNvPr>
          <p:cNvSpPr>
            <a:spLocks noGrp="1" noChangeArrowheads="1"/>
          </p:cNvSpPr>
          <p:nvPr>
            <p:ph type="title"/>
          </p:nvPr>
        </p:nvSpPr>
        <p:spPr>
          <a:xfrm>
            <a:off x="468313" y="188913"/>
            <a:ext cx="7543800" cy="941387"/>
          </a:xfrm>
        </p:spPr>
        <p:txBody>
          <a:bodyPr/>
          <a:lstStyle/>
          <a:p>
            <a:pPr eaLnBrk="1" hangingPunct="1">
              <a:defRPr/>
            </a:pPr>
            <a:r>
              <a:rPr lang="en-NZ" dirty="0">
                <a:cs typeface="+mj-cs"/>
              </a:rPr>
              <a:t>Generalised Linear Models</a:t>
            </a:r>
            <a:endParaRPr lang="en-GB" dirty="0">
              <a:cs typeface="+mj-cs"/>
            </a:endParaRPr>
          </a:p>
        </p:txBody>
      </p:sp>
      <p:sp>
        <p:nvSpPr>
          <p:cNvPr id="236547" name="Rectangle 3">
            <a:extLst>
              <a:ext uri="{FF2B5EF4-FFF2-40B4-BE49-F238E27FC236}">
                <a16:creationId xmlns:a16="http://schemas.microsoft.com/office/drawing/2014/main" id="{B03BA3E2-6735-8543-84A3-E063B9D008CD}"/>
              </a:ext>
            </a:extLst>
          </p:cNvPr>
          <p:cNvSpPr>
            <a:spLocks noGrp="1" noChangeArrowheads="1"/>
          </p:cNvSpPr>
          <p:nvPr>
            <p:ph type="body" idx="1"/>
          </p:nvPr>
        </p:nvSpPr>
        <p:spPr>
          <a:xfrm>
            <a:off x="468313" y="1412875"/>
            <a:ext cx="7991475" cy="4733925"/>
          </a:xfrm>
        </p:spPr>
        <p:txBody>
          <a:bodyPr/>
          <a:lstStyle/>
          <a:p>
            <a:pPr eaLnBrk="1" hangingPunct="1">
              <a:buFont typeface="Wingdings" charset="0"/>
              <a:buChar char="l"/>
              <a:defRPr/>
            </a:pPr>
            <a:r>
              <a:rPr lang="en-GB" sz="2400" dirty="0">
                <a:cs typeface="+mn-cs"/>
              </a:rPr>
              <a:t>Three important components:</a:t>
            </a:r>
          </a:p>
          <a:p>
            <a:pPr marL="0" indent="0" eaLnBrk="1" hangingPunct="1">
              <a:buFont typeface="Wingdings" charset="0"/>
              <a:buNone/>
              <a:defRPr/>
            </a:pPr>
            <a:endParaRPr lang="en-GB" sz="2400" dirty="0">
              <a:cs typeface="+mn-cs"/>
            </a:endParaRPr>
          </a:p>
          <a:p>
            <a:pPr marL="344487" lvl="1" indent="0" eaLnBrk="1" hangingPunct="1">
              <a:buFont typeface="Wingdings" charset="0"/>
              <a:buNone/>
              <a:defRPr/>
            </a:pPr>
            <a:r>
              <a:rPr lang="en-NZ" sz="2400" dirty="0"/>
              <a:t>1. </a:t>
            </a:r>
            <a:r>
              <a:rPr lang="en-NZ" sz="2400" u="sng" dirty="0"/>
              <a:t>The error structure </a:t>
            </a:r>
            <a:r>
              <a:rPr lang="en-NZ" sz="2400" dirty="0"/>
              <a:t>of the response variable, Y (Normal, Poisson, Binomial, etc)</a:t>
            </a:r>
          </a:p>
          <a:p>
            <a:pPr lvl="1" eaLnBrk="1" hangingPunct="1">
              <a:buFont typeface="Wingdings" charset="0"/>
              <a:buChar char="l"/>
              <a:defRPr/>
            </a:pPr>
            <a:endParaRPr lang="en-NZ" sz="2400" dirty="0"/>
          </a:p>
          <a:p>
            <a:pPr marL="344487" lvl="1" indent="0" eaLnBrk="1" hangingPunct="1">
              <a:buFont typeface="Wingdings" charset="0"/>
              <a:buNone/>
              <a:defRPr/>
            </a:pPr>
            <a:r>
              <a:rPr lang="en-NZ" sz="2400" dirty="0"/>
              <a:t>2. </a:t>
            </a:r>
            <a:r>
              <a:rPr lang="en-NZ" sz="2400" u="sng" dirty="0"/>
              <a:t>The link function</a:t>
            </a:r>
            <a:r>
              <a:rPr lang="en-NZ" sz="2400" dirty="0"/>
              <a:t>, g(): a transformation of Y that linearizes its values</a:t>
            </a:r>
          </a:p>
          <a:p>
            <a:pPr marL="344487" lvl="1" indent="0" eaLnBrk="1" hangingPunct="1">
              <a:buFont typeface="Wingdings" charset="0"/>
              <a:buNone/>
              <a:defRPr/>
            </a:pPr>
            <a:endParaRPr lang="en-NZ" sz="2400" dirty="0"/>
          </a:p>
          <a:p>
            <a:pPr marL="344487" lvl="1" indent="0" eaLnBrk="1" hangingPunct="1">
              <a:buFont typeface="Wingdings" charset="0"/>
              <a:buNone/>
              <a:defRPr/>
            </a:pPr>
            <a:r>
              <a:rPr lang="en-NZ" sz="2400" dirty="0"/>
              <a:t>3. </a:t>
            </a:r>
            <a:r>
              <a:rPr lang="en-NZ" sz="2400" u="sng" dirty="0"/>
              <a:t>The linear predictor </a:t>
            </a:r>
            <a:r>
              <a:rPr lang="en-NZ" sz="2400" dirty="0"/>
              <a:t>of predictor variables, X</a:t>
            </a:r>
            <a:r>
              <a:rPr lang="en-NZ" sz="2400" baseline="-25000" dirty="0"/>
              <a:t>j </a:t>
            </a:r>
            <a:r>
              <a:rPr lang="en-NZ" sz="2400" dirty="0"/>
              <a:t>, to regress against the transformed response</a:t>
            </a:r>
            <a:r>
              <a:rPr lang="en-NZ" sz="3000" dirty="0"/>
              <a:t>: </a:t>
            </a:r>
            <a:endParaRPr lang="en-GB" sz="3000" dirty="0"/>
          </a:p>
        </p:txBody>
      </p:sp>
      <p:graphicFrame>
        <p:nvGraphicFramePr>
          <p:cNvPr id="34819" name="Object 4">
            <a:extLst>
              <a:ext uri="{FF2B5EF4-FFF2-40B4-BE49-F238E27FC236}">
                <a16:creationId xmlns:a16="http://schemas.microsoft.com/office/drawing/2014/main" id="{D42A6A2F-900C-6B43-80FB-7167E5877192}"/>
              </a:ext>
            </a:extLst>
          </p:cNvPr>
          <p:cNvGraphicFramePr>
            <a:graphicFrameLocks noChangeAspect="1"/>
          </p:cNvGraphicFramePr>
          <p:nvPr/>
        </p:nvGraphicFramePr>
        <p:xfrm>
          <a:off x="4427538" y="4076700"/>
          <a:ext cx="1974850" cy="700088"/>
        </p:xfrm>
        <a:graphic>
          <a:graphicData uri="http://schemas.openxmlformats.org/presentationml/2006/ole">
            <mc:AlternateContent xmlns:mc="http://schemas.openxmlformats.org/markup-compatibility/2006">
              <mc:Choice xmlns:v="urn:schemas-microsoft-com:vml" Requires="v">
                <p:oleObj spid="_x0000_s35003" name="Equation" r:id="rId3" imgW="609600" imgH="215900" progId="Equation.3">
                  <p:embed/>
                </p:oleObj>
              </mc:Choice>
              <mc:Fallback>
                <p:oleObj name="Equation" r:id="rId3" imgW="609600" imgH="215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4076700"/>
                        <a:ext cx="197485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0" name="Object 6">
            <a:extLst>
              <a:ext uri="{FF2B5EF4-FFF2-40B4-BE49-F238E27FC236}">
                <a16:creationId xmlns:a16="http://schemas.microsoft.com/office/drawing/2014/main" id="{128E1DEB-1134-6A41-8455-A47FDFEDA739}"/>
              </a:ext>
            </a:extLst>
          </p:cNvPr>
          <p:cNvGraphicFramePr>
            <a:graphicFrameLocks noChangeAspect="1"/>
          </p:cNvGraphicFramePr>
          <p:nvPr/>
        </p:nvGraphicFramePr>
        <p:xfrm>
          <a:off x="2555875" y="5805488"/>
          <a:ext cx="3659188" cy="612775"/>
        </p:xfrm>
        <a:graphic>
          <a:graphicData uri="http://schemas.openxmlformats.org/presentationml/2006/ole">
            <mc:AlternateContent xmlns:mc="http://schemas.openxmlformats.org/markup-compatibility/2006">
              <mc:Choice xmlns:v="urn:schemas-microsoft-com:vml" Requires="v">
                <p:oleObj spid="_x0000_s35004" name="Equation" r:id="rId5" imgW="1206500" imgH="203200" progId="Equation.3">
                  <p:embed/>
                </p:oleObj>
              </mc:Choice>
              <mc:Fallback>
                <p:oleObj name="Equation" r:id="rId5" imgW="1206500" imgH="203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5805488"/>
                        <a:ext cx="3659188"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A9FAC5F9-63CF-3540-BF3D-09C71F121999}"/>
              </a:ext>
            </a:extLst>
          </p:cNvPr>
          <p:cNvSpPr>
            <a:spLocks noGrp="1" noChangeArrowheads="1"/>
          </p:cNvSpPr>
          <p:nvPr>
            <p:ph type="title"/>
          </p:nvPr>
        </p:nvSpPr>
        <p:spPr/>
        <p:txBody>
          <a:bodyPr/>
          <a:lstStyle/>
          <a:p>
            <a:pPr eaLnBrk="1" hangingPunct="1">
              <a:defRPr/>
            </a:pPr>
            <a:r>
              <a:rPr lang="en-NZ" dirty="0">
                <a:cs typeface="+mj-cs"/>
              </a:rPr>
              <a:t>Notes: Link function, g()</a:t>
            </a:r>
            <a:endParaRPr lang="en-GB" dirty="0">
              <a:cs typeface="+mj-cs"/>
            </a:endParaRPr>
          </a:p>
        </p:txBody>
      </p:sp>
      <p:sp>
        <p:nvSpPr>
          <p:cNvPr id="243715" name="Rectangle 3">
            <a:extLst>
              <a:ext uri="{FF2B5EF4-FFF2-40B4-BE49-F238E27FC236}">
                <a16:creationId xmlns:a16="http://schemas.microsoft.com/office/drawing/2014/main" id="{49A34B86-2432-4F4C-BA12-E9EDC610F0DA}"/>
              </a:ext>
            </a:extLst>
          </p:cNvPr>
          <p:cNvSpPr>
            <a:spLocks noGrp="1" noChangeArrowheads="1"/>
          </p:cNvSpPr>
          <p:nvPr>
            <p:ph type="body" idx="1"/>
          </p:nvPr>
        </p:nvSpPr>
        <p:spPr>
          <a:xfrm>
            <a:off x="468313" y="1989138"/>
            <a:ext cx="8229600" cy="4086225"/>
          </a:xfrm>
        </p:spPr>
        <p:txBody>
          <a:bodyPr/>
          <a:lstStyle/>
          <a:p>
            <a:pPr eaLnBrk="1" hangingPunct="1"/>
            <a:r>
              <a:rPr lang="en-GB" altLang="en-CN" sz="2400"/>
              <a:t>It is a transformation function that changes the response to an unbounded, linearized form, </a:t>
            </a:r>
            <a:r>
              <a:rPr lang="el-GR" altLang="en-CN" sz="2400">
                <a:cs typeface="Arial" panose="020B0604020202020204" pitchFamily="34" charset="0"/>
              </a:rPr>
              <a:t>η</a:t>
            </a:r>
            <a:r>
              <a:rPr lang="en-US" altLang="en-CN" sz="2400" baseline="-25000">
                <a:cs typeface="Arial" panose="020B0604020202020204" pitchFamily="34" charset="0"/>
              </a:rPr>
              <a:t>i </a:t>
            </a:r>
            <a:r>
              <a:rPr lang="en-US" altLang="en-CN" sz="2400">
                <a:cs typeface="Arial" panose="020B0604020202020204" pitchFamily="34" charset="0"/>
              </a:rPr>
              <a:t>, </a:t>
            </a:r>
            <a:r>
              <a:rPr lang="en-GB" altLang="en-CN" sz="2400"/>
              <a:t>suitable for regression.</a:t>
            </a:r>
          </a:p>
          <a:p>
            <a:pPr eaLnBrk="1" hangingPunct="1"/>
            <a:endParaRPr lang="en-GB" altLang="en-CN" sz="2400"/>
          </a:p>
          <a:p>
            <a:pPr eaLnBrk="1" hangingPunct="1"/>
            <a:r>
              <a:rPr lang="en-NZ" altLang="en-CN" sz="2400"/>
              <a:t>It does not necessarily make the response normal.</a:t>
            </a:r>
          </a:p>
          <a:p>
            <a:pPr eaLnBrk="1" hangingPunct="1"/>
            <a:endParaRPr lang="en-NZ" altLang="en-CN" sz="2400"/>
          </a:p>
          <a:p>
            <a:pPr eaLnBrk="1" hangingPunct="1"/>
            <a:r>
              <a:rPr lang="en-GB" altLang="en-CN" sz="2400"/>
              <a:t> </a:t>
            </a:r>
            <a:r>
              <a:rPr lang="en-US" altLang="en-CN" sz="2400"/>
              <a:t>It ensures that estimated values are subject to the bounds of the original distribution of the response</a:t>
            </a:r>
            <a:r>
              <a:rPr lang="en-NZ" altLang="en-CN" sz="2400"/>
              <a:t>.</a:t>
            </a:r>
            <a:endParaRPr lang="en-GB" altLang="en-CN"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A8C8FC77-51F0-C940-91E2-E361FD135709}"/>
              </a:ext>
            </a:extLst>
          </p:cNvPr>
          <p:cNvSpPr>
            <a:spLocks noGrp="1" noChangeArrowheads="1"/>
          </p:cNvSpPr>
          <p:nvPr>
            <p:ph type="title"/>
          </p:nvPr>
        </p:nvSpPr>
        <p:spPr/>
        <p:txBody>
          <a:bodyPr/>
          <a:lstStyle/>
          <a:p>
            <a:pPr eaLnBrk="1" hangingPunct="1">
              <a:defRPr/>
            </a:pPr>
            <a:r>
              <a:rPr lang="en-NZ" dirty="0">
                <a:cs typeface="+mj-cs"/>
              </a:rPr>
              <a:t>Notes: Link function, g()</a:t>
            </a:r>
            <a:endParaRPr lang="en-GB" dirty="0">
              <a:cs typeface="+mj-cs"/>
            </a:endParaRPr>
          </a:p>
        </p:txBody>
      </p:sp>
      <p:sp>
        <p:nvSpPr>
          <p:cNvPr id="243715" name="Rectangle 3">
            <a:extLst>
              <a:ext uri="{FF2B5EF4-FFF2-40B4-BE49-F238E27FC236}">
                <a16:creationId xmlns:a16="http://schemas.microsoft.com/office/drawing/2014/main" id="{10EC1C6E-0D12-1E45-BEF5-8B0F60043636}"/>
              </a:ext>
            </a:extLst>
          </p:cNvPr>
          <p:cNvSpPr>
            <a:spLocks noGrp="1" noChangeArrowheads="1"/>
          </p:cNvSpPr>
          <p:nvPr>
            <p:ph type="body" idx="1"/>
          </p:nvPr>
        </p:nvSpPr>
        <p:spPr>
          <a:xfrm>
            <a:off x="468313" y="1989138"/>
            <a:ext cx="4248150" cy="4086225"/>
          </a:xfrm>
        </p:spPr>
        <p:txBody>
          <a:bodyPr/>
          <a:lstStyle/>
          <a:p>
            <a:pPr eaLnBrk="1" hangingPunct="1">
              <a:buFont typeface="Wingdings" charset="0"/>
              <a:buChar char="l"/>
              <a:defRPr/>
            </a:pPr>
            <a:r>
              <a:rPr lang="en-US" sz="2400" dirty="0">
                <a:cs typeface="+mn-cs"/>
              </a:rPr>
              <a:t>E.g. </a:t>
            </a:r>
            <a:r>
              <a:rPr lang="en-US" sz="2400" dirty="0" err="1">
                <a:cs typeface="+mn-cs"/>
              </a:rPr>
              <a:t>logit</a:t>
            </a:r>
            <a:r>
              <a:rPr lang="en-US" sz="2400" dirty="0">
                <a:cs typeface="+mn-cs"/>
              </a:rPr>
              <a:t> transform changes binomial data to a logistic form</a:t>
            </a:r>
          </a:p>
          <a:p>
            <a:pPr eaLnBrk="1" hangingPunct="1">
              <a:buFont typeface="Wingdings" charset="0"/>
              <a:buChar char="l"/>
              <a:defRPr/>
            </a:pPr>
            <a:endParaRPr lang="en-US" sz="2400" dirty="0">
              <a:cs typeface="+mn-cs"/>
            </a:endParaRPr>
          </a:p>
          <a:p>
            <a:pPr marL="342900" lvl="1" indent="-342900" eaLnBrk="1" hangingPunct="1">
              <a:buClr>
                <a:schemeClr val="tx2"/>
              </a:buClr>
              <a:buFont typeface="Wingdings" charset="0"/>
              <a:buChar char="l"/>
              <a:defRPr/>
            </a:pPr>
            <a:r>
              <a:rPr lang="en-US" sz="2400" dirty="0">
                <a:cs typeface="+mn-cs"/>
              </a:rPr>
              <a:t>X-range is </a:t>
            </a:r>
            <a:r>
              <a:rPr lang="en-GB" sz="2400" dirty="0"/>
              <a:t>(-</a:t>
            </a:r>
            <a:r>
              <a:rPr lang="en-US" sz="2400" dirty="0"/>
              <a:t>∞ </a:t>
            </a:r>
            <a:r>
              <a:rPr lang="en-GB" sz="2400" dirty="0"/>
              <a:t>, </a:t>
            </a:r>
            <a:r>
              <a:rPr lang="en-US" sz="2400" dirty="0"/>
              <a:t>∞</a:t>
            </a:r>
            <a:r>
              <a:rPr lang="en-GB" sz="2400" dirty="0"/>
              <a:t>)</a:t>
            </a:r>
          </a:p>
          <a:p>
            <a:pPr marL="0" lvl="1" indent="0" eaLnBrk="1" hangingPunct="1">
              <a:buClr>
                <a:schemeClr val="tx2"/>
              </a:buClr>
              <a:buFont typeface="Wingdings" charset="0"/>
              <a:buNone/>
              <a:defRPr/>
            </a:pPr>
            <a:r>
              <a:rPr lang="en-GB" sz="2400" dirty="0"/>
              <a:t>(unbounded, continuous)</a:t>
            </a:r>
          </a:p>
          <a:p>
            <a:pPr marL="342900" lvl="1" indent="-342900" eaLnBrk="1" hangingPunct="1">
              <a:buClr>
                <a:schemeClr val="tx2"/>
              </a:buClr>
              <a:buFont typeface="Wingdings" charset="0"/>
              <a:buChar char="l"/>
              <a:defRPr/>
            </a:pPr>
            <a:r>
              <a:rPr lang="en-US" sz="2400" dirty="0"/>
              <a:t>Y</a:t>
            </a:r>
            <a:r>
              <a:rPr lang="en-GB" sz="2400" dirty="0"/>
              <a:t>-range is [0,1]</a:t>
            </a:r>
          </a:p>
          <a:p>
            <a:pPr marL="0" lvl="1" indent="0" eaLnBrk="1" hangingPunct="1">
              <a:buClr>
                <a:schemeClr val="tx2"/>
              </a:buClr>
              <a:buFont typeface="Wingdings" charset="0"/>
              <a:buNone/>
              <a:defRPr/>
            </a:pPr>
            <a:r>
              <a:rPr lang="en-GB" sz="2400" dirty="0"/>
              <a:t>(bounded like binomial)</a:t>
            </a:r>
          </a:p>
          <a:p>
            <a:pPr marL="342900" lvl="1" indent="-342900" eaLnBrk="1" hangingPunct="1">
              <a:buClr>
                <a:schemeClr val="tx2"/>
              </a:buClr>
              <a:buFont typeface="Wingdings" charset="0"/>
              <a:buChar char="l"/>
              <a:defRPr/>
            </a:pPr>
            <a:endParaRPr lang="en-GB" sz="2800" dirty="0"/>
          </a:p>
          <a:p>
            <a:pPr eaLnBrk="1" hangingPunct="1">
              <a:buFont typeface="Wingdings" charset="0"/>
              <a:buChar char="l"/>
              <a:defRPr/>
            </a:pPr>
            <a:endParaRPr lang="en-GB" sz="2800" dirty="0">
              <a:cs typeface="+mn-cs"/>
            </a:endParaRPr>
          </a:p>
        </p:txBody>
      </p:sp>
      <p:pic>
        <p:nvPicPr>
          <p:cNvPr id="36867" name="Picture 3">
            <a:extLst>
              <a:ext uri="{FF2B5EF4-FFF2-40B4-BE49-F238E27FC236}">
                <a16:creationId xmlns:a16="http://schemas.microsoft.com/office/drawing/2014/main" id="{FC82E4D1-84B7-4E4F-9CE9-72F638C39FC4}"/>
              </a:ext>
            </a:extLst>
          </p:cNvPr>
          <p:cNvPicPr>
            <a:picLocks noChangeAspect="1"/>
          </p:cNvPicPr>
          <p:nvPr/>
        </p:nvPicPr>
        <p:blipFill>
          <a:blip r:embed="rId2">
            <a:extLst>
              <a:ext uri="{28A0092B-C50C-407E-A947-70E740481C1C}">
                <a14:useLocalDpi xmlns:a14="http://schemas.microsoft.com/office/drawing/2010/main" val="0"/>
              </a:ext>
            </a:extLst>
          </a:blip>
          <a:srcRect l="4315"/>
          <a:stretch>
            <a:fillRect/>
          </a:stretch>
        </p:blipFill>
        <p:spPr bwMode="auto">
          <a:xfrm>
            <a:off x="4932363" y="2133600"/>
            <a:ext cx="3525837"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37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37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6E1256D5-5340-1140-B069-A8998BD5A45A}"/>
              </a:ext>
            </a:extLst>
          </p:cNvPr>
          <p:cNvSpPr>
            <a:spLocks noGrp="1" noChangeArrowheads="1"/>
          </p:cNvSpPr>
          <p:nvPr>
            <p:ph type="title"/>
          </p:nvPr>
        </p:nvSpPr>
        <p:spPr/>
        <p:txBody>
          <a:bodyPr/>
          <a:lstStyle/>
          <a:p>
            <a:pPr eaLnBrk="1" hangingPunct="1">
              <a:defRPr/>
            </a:pPr>
            <a:r>
              <a:rPr lang="en-NZ">
                <a:cs typeface="+mj-cs"/>
              </a:rPr>
              <a:t>Link function</a:t>
            </a:r>
            <a:endParaRPr lang="en-GB">
              <a:cs typeface="+mj-cs"/>
            </a:endParaRPr>
          </a:p>
        </p:txBody>
      </p:sp>
      <p:sp>
        <p:nvSpPr>
          <p:cNvPr id="244739" name="Rectangle 3">
            <a:extLst>
              <a:ext uri="{FF2B5EF4-FFF2-40B4-BE49-F238E27FC236}">
                <a16:creationId xmlns:a16="http://schemas.microsoft.com/office/drawing/2014/main" id="{F6227901-F4F3-114C-ADE6-EEB3CF4973EC}"/>
              </a:ext>
            </a:extLst>
          </p:cNvPr>
          <p:cNvSpPr>
            <a:spLocks noGrp="1" noChangeArrowheads="1"/>
          </p:cNvSpPr>
          <p:nvPr>
            <p:ph type="body" idx="1"/>
          </p:nvPr>
        </p:nvSpPr>
        <p:spPr/>
        <p:txBody>
          <a:bodyPr/>
          <a:lstStyle/>
          <a:p>
            <a:pPr eaLnBrk="1" hangingPunct="1"/>
            <a:r>
              <a:rPr lang="en-NZ" altLang="en-CN" sz="2400"/>
              <a:t>Relates </a:t>
            </a:r>
            <a:r>
              <a:rPr lang="en-US" altLang="en-CN" sz="2400" i="1">
                <a:cs typeface="Arial" panose="020B0604020202020204" pitchFamily="34" charset="0"/>
              </a:rPr>
              <a:t>y</a:t>
            </a:r>
            <a:r>
              <a:rPr lang="en-NZ" altLang="en-CN" sz="2400">
                <a:cs typeface="Arial" panose="020B0604020202020204" pitchFamily="34" charset="0"/>
              </a:rPr>
              <a:t> </a:t>
            </a:r>
            <a:r>
              <a:rPr lang="en-NZ" altLang="en-CN" sz="2400"/>
              <a:t>to the linear predictor </a:t>
            </a:r>
            <a:r>
              <a:rPr lang="el-GR" altLang="en-CN" sz="2400" i="1">
                <a:cs typeface="Arial" panose="020B0604020202020204" pitchFamily="34" charset="0"/>
              </a:rPr>
              <a:t>η</a:t>
            </a:r>
            <a:endParaRPr lang="en-NZ" altLang="en-CN" sz="2400" i="1">
              <a:cs typeface="Arial" panose="020B0604020202020204" pitchFamily="34" charset="0"/>
            </a:endParaRPr>
          </a:p>
          <a:p>
            <a:pPr eaLnBrk="1" hangingPunct="1">
              <a:buFont typeface="Wingdings" pitchFamily="2" charset="2"/>
              <a:buNone/>
            </a:pPr>
            <a:r>
              <a:rPr lang="en-NZ" altLang="en-CN" sz="2400">
                <a:cs typeface="Arial" panose="020B0604020202020204" pitchFamily="34" charset="0"/>
              </a:rPr>
              <a:t>	</a:t>
            </a:r>
          </a:p>
          <a:p>
            <a:pPr eaLnBrk="1" hangingPunct="1">
              <a:buFont typeface="Wingdings" pitchFamily="2" charset="2"/>
              <a:buNone/>
            </a:pPr>
            <a:endParaRPr lang="en-NZ" altLang="en-CN" sz="2400">
              <a:cs typeface="Arial" panose="020B0604020202020204" pitchFamily="34" charset="0"/>
            </a:endParaRPr>
          </a:p>
          <a:p>
            <a:pPr eaLnBrk="1" hangingPunct="1"/>
            <a:endParaRPr lang="en-NZ" altLang="en-CN" sz="2400">
              <a:cs typeface="Arial" panose="020B0604020202020204" pitchFamily="34" charset="0"/>
            </a:endParaRPr>
          </a:p>
          <a:p>
            <a:pPr eaLnBrk="1" hangingPunct="1"/>
            <a:r>
              <a:rPr lang="en-NZ" altLang="en-CN" sz="2400">
                <a:cs typeface="Arial" panose="020B0604020202020204" pitchFamily="34" charset="0"/>
              </a:rPr>
              <a:t>To calculate a predicted value of y, just use the inverse (reciprocal) of the link function.</a:t>
            </a:r>
          </a:p>
          <a:p>
            <a:pPr eaLnBrk="1" hangingPunct="1"/>
            <a:endParaRPr lang="en-NZ" altLang="en-CN" sz="2400">
              <a:cs typeface="Arial" panose="020B0604020202020204" pitchFamily="34" charset="0"/>
            </a:endParaRPr>
          </a:p>
          <a:p>
            <a:pPr eaLnBrk="1" hangingPunct="1"/>
            <a:endParaRPr lang="en-NZ" altLang="en-CN" sz="2400">
              <a:cs typeface="Arial" panose="020B0604020202020204" pitchFamily="34" charset="0"/>
            </a:endParaRPr>
          </a:p>
          <a:p>
            <a:pPr eaLnBrk="1" hangingPunct="1"/>
            <a:endParaRPr lang="en-NZ" altLang="en-CN" sz="2400">
              <a:cs typeface="Arial" panose="020B0604020202020204" pitchFamily="34" charset="0"/>
            </a:endParaRPr>
          </a:p>
          <a:p>
            <a:pPr eaLnBrk="1" hangingPunct="1"/>
            <a:r>
              <a:rPr lang="en-US" altLang="en-CN" sz="2400">
                <a:cs typeface="Arial" panose="020B0604020202020204" pitchFamily="34" charset="0"/>
              </a:rPr>
              <a:t>M</a:t>
            </a:r>
            <a:r>
              <a:rPr lang="en-NZ" altLang="en-CN" sz="2400">
                <a:cs typeface="Arial" panose="020B0604020202020204" pitchFamily="34" charset="0"/>
              </a:rPr>
              <a:t>odels are fit using maximum likelihood estimation</a:t>
            </a:r>
            <a:endParaRPr lang="en-GB" altLang="en-CN" sz="2400">
              <a:cs typeface="Arial" panose="020B0604020202020204" pitchFamily="34" charset="0"/>
            </a:endParaRPr>
          </a:p>
        </p:txBody>
      </p:sp>
      <p:graphicFrame>
        <p:nvGraphicFramePr>
          <p:cNvPr id="37891" name="Object 5">
            <a:extLst>
              <a:ext uri="{FF2B5EF4-FFF2-40B4-BE49-F238E27FC236}">
                <a16:creationId xmlns:a16="http://schemas.microsoft.com/office/drawing/2014/main" id="{EEC23AA8-5231-BC4C-BE25-708972E8B784}"/>
              </a:ext>
            </a:extLst>
          </p:cNvPr>
          <p:cNvGraphicFramePr>
            <a:graphicFrameLocks noChangeAspect="1"/>
          </p:cNvGraphicFramePr>
          <p:nvPr/>
        </p:nvGraphicFramePr>
        <p:xfrm>
          <a:off x="1763713" y="2205038"/>
          <a:ext cx="4662487" cy="920750"/>
        </p:xfrm>
        <a:graphic>
          <a:graphicData uri="http://schemas.openxmlformats.org/presentationml/2006/ole">
            <mc:AlternateContent xmlns:mc="http://schemas.openxmlformats.org/markup-compatibility/2006">
              <mc:Choice xmlns:v="urn:schemas-microsoft-com:vml" Requires="v">
                <p:oleObj spid="_x0000_s38077" name="Equation" r:id="rId3" imgW="1536700" imgH="304800" progId="Equation.3">
                  <p:embed/>
                </p:oleObj>
              </mc:Choice>
              <mc:Fallback>
                <p:oleObj name="Equation" r:id="rId3" imgW="1536700" imgH="304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205038"/>
                        <a:ext cx="4662487"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7892" name="Object 5">
            <a:extLst>
              <a:ext uri="{FF2B5EF4-FFF2-40B4-BE49-F238E27FC236}">
                <a16:creationId xmlns:a16="http://schemas.microsoft.com/office/drawing/2014/main" id="{3BD72498-4B67-324D-853C-3953A16297E4}"/>
              </a:ext>
            </a:extLst>
          </p:cNvPr>
          <p:cNvGraphicFramePr>
            <a:graphicFrameLocks noChangeAspect="1"/>
          </p:cNvGraphicFramePr>
          <p:nvPr/>
        </p:nvGraphicFramePr>
        <p:xfrm>
          <a:off x="1547813" y="4365625"/>
          <a:ext cx="5283200" cy="922338"/>
        </p:xfrm>
        <a:graphic>
          <a:graphicData uri="http://schemas.openxmlformats.org/presentationml/2006/ole">
            <mc:AlternateContent xmlns:mc="http://schemas.openxmlformats.org/markup-compatibility/2006">
              <mc:Choice xmlns:v="urn:schemas-microsoft-com:vml" Requires="v">
                <p:oleObj spid="_x0000_s38078" name="Equation" r:id="rId5" imgW="1739900" imgH="304800" progId="Equation.3">
                  <p:embed/>
                </p:oleObj>
              </mc:Choice>
              <mc:Fallback>
                <p:oleObj name="Equation" r:id="rId5" imgW="1739900" imgH="304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365625"/>
                        <a:ext cx="5283200"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7893" name="TextBox 1">
            <a:extLst>
              <a:ext uri="{FF2B5EF4-FFF2-40B4-BE49-F238E27FC236}">
                <a16:creationId xmlns:a16="http://schemas.microsoft.com/office/drawing/2014/main" id="{A71546F2-14A7-6E4F-8F08-A984ED18B24C}"/>
              </a:ext>
            </a:extLst>
          </p:cNvPr>
          <p:cNvSpPr txBox="1">
            <a:spLocks noChangeArrowheads="1"/>
          </p:cNvSpPr>
          <p:nvPr/>
        </p:nvSpPr>
        <p:spPr bwMode="auto">
          <a:xfrm>
            <a:off x="1547813" y="4437063"/>
            <a:ext cx="5048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CN" sz="2800"/>
              <a:t>^</a:t>
            </a:r>
          </a:p>
        </p:txBody>
      </p:sp>
      <p:sp>
        <p:nvSpPr>
          <p:cNvPr id="37894" name="TextBox 7">
            <a:extLst>
              <a:ext uri="{FF2B5EF4-FFF2-40B4-BE49-F238E27FC236}">
                <a16:creationId xmlns:a16="http://schemas.microsoft.com/office/drawing/2014/main" id="{93C16AF9-9549-3746-A816-C00FD7CC9DB4}"/>
              </a:ext>
            </a:extLst>
          </p:cNvPr>
          <p:cNvSpPr txBox="1">
            <a:spLocks noChangeArrowheads="1"/>
          </p:cNvSpPr>
          <p:nvPr/>
        </p:nvSpPr>
        <p:spPr bwMode="auto">
          <a:xfrm>
            <a:off x="3276600" y="4437063"/>
            <a:ext cx="5032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CN" sz="2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47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515D44F3-6193-CB4A-8FA4-F2A5B5404AF2}"/>
              </a:ext>
            </a:extLst>
          </p:cNvPr>
          <p:cNvSpPr>
            <a:spLocks noGrp="1" noChangeArrowheads="1"/>
          </p:cNvSpPr>
          <p:nvPr>
            <p:ph type="title"/>
          </p:nvPr>
        </p:nvSpPr>
        <p:spPr/>
        <p:txBody>
          <a:bodyPr/>
          <a:lstStyle/>
          <a:p>
            <a:pPr eaLnBrk="1" hangingPunct="1">
              <a:defRPr/>
            </a:pPr>
            <a:r>
              <a:rPr lang="en-NZ" dirty="0">
                <a:cs typeface="+mj-cs"/>
              </a:rPr>
              <a:t>Common Link functions</a:t>
            </a:r>
            <a:endParaRPr lang="en-GB" dirty="0">
              <a:cs typeface="+mj-cs"/>
            </a:endParaRPr>
          </a:p>
        </p:txBody>
      </p:sp>
      <p:sp>
        <p:nvSpPr>
          <p:cNvPr id="246787" name="Rectangle 3">
            <a:extLst>
              <a:ext uri="{FF2B5EF4-FFF2-40B4-BE49-F238E27FC236}">
                <a16:creationId xmlns:a16="http://schemas.microsoft.com/office/drawing/2014/main" id="{EE53CD3B-7EA6-CA4B-9173-A95C1A2E1DF4}"/>
              </a:ext>
            </a:extLst>
          </p:cNvPr>
          <p:cNvSpPr>
            <a:spLocks noGrp="1" noChangeArrowheads="1"/>
          </p:cNvSpPr>
          <p:nvPr>
            <p:ph type="body" idx="1"/>
          </p:nvPr>
        </p:nvSpPr>
        <p:spPr/>
        <p:txBody>
          <a:bodyPr/>
          <a:lstStyle/>
          <a:p>
            <a:pPr eaLnBrk="1" hangingPunct="1">
              <a:buFont typeface="Wingdings" charset="0"/>
              <a:buChar char="l"/>
              <a:defRPr/>
            </a:pPr>
            <a:r>
              <a:rPr lang="en-NZ" sz="2400" dirty="0">
                <a:cs typeface="+mn-cs"/>
              </a:rPr>
              <a:t>The usual (canonical) link functions are:</a:t>
            </a:r>
            <a:endParaRPr lang="en-GB" sz="2400" dirty="0">
              <a:cs typeface="+mn-cs"/>
            </a:endParaRPr>
          </a:p>
        </p:txBody>
      </p:sp>
      <p:graphicFrame>
        <p:nvGraphicFramePr>
          <p:cNvPr id="246889" name="Group 105">
            <a:extLst>
              <a:ext uri="{FF2B5EF4-FFF2-40B4-BE49-F238E27FC236}">
                <a16:creationId xmlns:a16="http://schemas.microsoft.com/office/drawing/2014/main" id="{E7EAFC88-B3AC-A147-82AE-41BD6C81D288}"/>
              </a:ext>
            </a:extLst>
          </p:cNvPr>
          <p:cNvGraphicFramePr>
            <a:graphicFrameLocks noGrp="1"/>
          </p:cNvGraphicFramePr>
          <p:nvPr/>
        </p:nvGraphicFramePr>
        <p:xfrm>
          <a:off x="1042988" y="2420938"/>
          <a:ext cx="7345362" cy="3097212"/>
        </p:xfrm>
        <a:graphic>
          <a:graphicData uri="http://schemas.openxmlformats.org/drawingml/2006/table">
            <a:tbl>
              <a:tblPr/>
              <a:tblGrid>
                <a:gridCol w="2270125">
                  <a:extLst>
                    <a:ext uri="{9D8B030D-6E8A-4147-A177-3AD203B41FA5}">
                      <a16:colId xmlns:a16="http://schemas.microsoft.com/office/drawing/2014/main" val="20000"/>
                    </a:ext>
                  </a:extLst>
                </a:gridCol>
                <a:gridCol w="2270125">
                  <a:extLst>
                    <a:ext uri="{9D8B030D-6E8A-4147-A177-3AD203B41FA5}">
                      <a16:colId xmlns:a16="http://schemas.microsoft.com/office/drawing/2014/main" val="20001"/>
                    </a:ext>
                  </a:extLst>
                </a:gridCol>
                <a:gridCol w="2805112">
                  <a:extLst>
                    <a:ext uri="{9D8B030D-6E8A-4147-A177-3AD203B41FA5}">
                      <a16:colId xmlns:a16="http://schemas.microsoft.com/office/drawing/2014/main" val="20002"/>
                    </a:ext>
                  </a:extLst>
                </a:gridCol>
              </a:tblGrid>
              <a:tr h="6662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sng" strike="noStrike" cap="none" normalizeH="0" baseline="0" dirty="0">
                          <a:ln>
                            <a:noFill/>
                          </a:ln>
                          <a:solidFill>
                            <a:schemeClr val="tx1"/>
                          </a:solidFill>
                          <a:effectLst/>
                          <a:latin typeface="Helvetica" charset="0"/>
                          <a:ea typeface="ＭＳ Ｐゴシック" charset="0"/>
                          <a:cs typeface="Times New Roman" charset="0"/>
                        </a:rPr>
                        <a:t>Error</a:t>
                      </a:r>
                      <a:endParaRPr kumimoji="0" lang="en-GB" sz="2400" b="0" i="0" u="none" strike="noStrike" cap="none" normalizeH="0" baseline="0" dirty="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sng" strike="noStrike" cap="none" normalizeH="0" baseline="0" dirty="0">
                          <a:ln>
                            <a:noFill/>
                          </a:ln>
                          <a:solidFill>
                            <a:schemeClr val="tx1"/>
                          </a:solidFill>
                          <a:effectLst/>
                          <a:latin typeface="Helvetica" charset="0"/>
                          <a:ea typeface="ＭＳ Ｐゴシック" charset="0"/>
                          <a:cs typeface="Times New Roman" charset="0"/>
                        </a:rPr>
                        <a:t>Link</a:t>
                      </a:r>
                      <a:endParaRPr kumimoji="0" lang="en-GB" sz="2400" b="0" i="0" u="none" strike="noStrike" cap="none" normalizeH="0" baseline="0" dirty="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sng" strike="noStrike" cap="none" normalizeH="0" baseline="0">
                          <a:ln>
                            <a:noFill/>
                          </a:ln>
                          <a:solidFill>
                            <a:schemeClr val="tx1"/>
                          </a:solidFill>
                          <a:effectLst/>
                          <a:latin typeface="Helvetica" charset="0"/>
                          <a:ea typeface="ＭＳ Ｐゴシック" charset="0"/>
                          <a:cs typeface="Times New Roman" charset="0"/>
                        </a:rPr>
                        <a:t>Link function</a:t>
                      </a:r>
                      <a:endParaRPr kumimoji="0" lang="en-GB" sz="2400" b="0" i="0" u="none" strike="noStrike" cap="none" normalizeH="0" baseline="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13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Gaussian</a:t>
                      </a:r>
                      <a:endParaRPr kumimoji="0" lang="en-GB" sz="2400" b="0" i="0" u="none" strike="noStrike" cap="none" normalizeH="0" baseline="0" dirty="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Identity</a:t>
                      </a:r>
                      <a:endParaRPr kumimoji="0" lang="en-GB" sz="2400" b="0" i="0" u="none" strike="noStrike" cap="none" normalizeH="0" baseline="0" dirty="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1" u="none" strike="noStrike" cap="none" normalizeH="0" baseline="0" dirty="0">
                          <a:ln>
                            <a:noFill/>
                          </a:ln>
                          <a:solidFill>
                            <a:schemeClr val="tx1"/>
                          </a:solidFill>
                          <a:effectLst/>
                          <a:latin typeface="Helvetica" charset="0"/>
                          <a:ea typeface="ＭＳ Ｐゴシック" charset="0"/>
                          <a:cs typeface="Times New Roman" charset="0"/>
                          <a:sym typeface="Symbol" charset="0"/>
                        </a:rPr>
                        <a:t></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 = </a:t>
                      </a:r>
                      <a:r>
                        <a:rPr kumimoji="0" lang="en-US" sz="2400" b="0" i="1" u="none" strike="noStrike" cap="none" normalizeH="0" baseline="0" dirty="0">
                          <a:ln>
                            <a:noFill/>
                          </a:ln>
                          <a:solidFill>
                            <a:schemeClr val="tx1"/>
                          </a:solidFill>
                          <a:effectLst/>
                          <a:latin typeface="Arial" charset="0"/>
                          <a:ea typeface="ＭＳ Ｐゴシック" charset="0"/>
                          <a:cs typeface="Arial" charset="0"/>
                        </a:rPr>
                        <a:t>y</a:t>
                      </a:r>
                      <a:endParaRPr kumimoji="0" lang="en-GB" sz="2400" b="0" i="1" u="none" strike="noStrike" cap="none" normalizeH="0" baseline="0" dirty="0">
                        <a:ln>
                          <a:noFill/>
                        </a:ln>
                        <a:solidFill>
                          <a:schemeClr val="tx1"/>
                        </a:solidFill>
                        <a:effectLst/>
                        <a:latin typeface="Arial" charset="0"/>
                        <a:ea typeface="ＭＳ Ｐゴシック" charset="0"/>
                        <a:cs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97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Poisson</a:t>
                      </a:r>
                      <a:endParaRPr kumimoji="0" lang="en-GB" sz="2400" b="0" i="0" u="none" strike="noStrike" cap="none" normalizeH="0" baseline="0" dirty="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a:ln>
                            <a:noFill/>
                          </a:ln>
                          <a:solidFill>
                            <a:schemeClr val="tx1"/>
                          </a:solidFill>
                          <a:effectLst/>
                          <a:latin typeface="Helvetica" charset="0"/>
                          <a:ea typeface="ＭＳ Ｐゴシック" charset="0"/>
                          <a:cs typeface="Times New Roman" charset="0"/>
                        </a:rPr>
                        <a:t>Log</a:t>
                      </a:r>
                      <a:endParaRPr kumimoji="0" lang="en-GB" sz="2400" b="0" i="0" u="none" strike="noStrike" cap="none" normalizeH="0" baseline="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1" u="none" strike="noStrike" cap="none" normalizeH="0" baseline="0" dirty="0">
                          <a:ln>
                            <a:noFill/>
                          </a:ln>
                          <a:solidFill>
                            <a:schemeClr val="tx1"/>
                          </a:solidFill>
                          <a:effectLst/>
                          <a:latin typeface="Helvetica" charset="0"/>
                          <a:ea typeface="ＭＳ Ｐゴシック" charset="0"/>
                          <a:cs typeface="Times New Roman" charset="0"/>
                          <a:sym typeface="Symbol" charset="0"/>
                        </a:rPr>
                        <a:t></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 = </a:t>
                      </a:r>
                      <a:r>
                        <a:rPr kumimoji="0" lang="en-GB" sz="2400" b="0" i="0" u="none" strike="noStrike" cap="none" normalizeH="0" baseline="0" dirty="0" err="1">
                          <a:ln>
                            <a:noFill/>
                          </a:ln>
                          <a:solidFill>
                            <a:schemeClr val="tx1"/>
                          </a:solidFill>
                          <a:effectLst/>
                          <a:latin typeface="Helvetica" charset="0"/>
                          <a:ea typeface="ＭＳ Ｐゴシック" charset="0"/>
                          <a:cs typeface="Times New Roman" charset="0"/>
                        </a:rPr>
                        <a:t>ln</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a:t>
                      </a:r>
                      <a:r>
                        <a:rPr kumimoji="0" lang="en-US" sz="2400" b="0" i="1" u="none" strike="noStrike" cap="none" normalizeH="0" baseline="0" dirty="0">
                          <a:ln>
                            <a:noFill/>
                          </a:ln>
                          <a:solidFill>
                            <a:schemeClr val="tx1"/>
                          </a:solidFill>
                          <a:effectLst/>
                          <a:latin typeface="Arial" charset="0"/>
                          <a:ea typeface="ＭＳ Ｐゴシック" charset="0"/>
                          <a:cs typeface="Arial" charset="0"/>
                        </a:rPr>
                        <a:t>y</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97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a:ln>
                            <a:noFill/>
                          </a:ln>
                          <a:solidFill>
                            <a:schemeClr val="tx1"/>
                          </a:solidFill>
                          <a:effectLst/>
                          <a:latin typeface="Helvetica" charset="0"/>
                          <a:ea typeface="ＭＳ Ｐゴシック" charset="0"/>
                          <a:cs typeface="Times New Roman" charset="0"/>
                        </a:rPr>
                        <a:t>Binomial</a:t>
                      </a:r>
                      <a:endParaRPr kumimoji="0" lang="en-GB" sz="2400" b="0" i="0" u="none" strike="noStrike" cap="none" normalizeH="0" baseline="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a:ln>
                            <a:noFill/>
                          </a:ln>
                          <a:solidFill>
                            <a:schemeClr val="tx1"/>
                          </a:solidFill>
                          <a:effectLst/>
                          <a:latin typeface="Helvetica" charset="0"/>
                          <a:ea typeface="ＭＳ Ｐゴシック" charset="0"/>
                          <a:cs typeface="Times New Roman" charset="0"/>
                        </a:rPr>
                        <a:t>Logit</a:t>
                      </a:r>
                      <a:endParaRPr kumimoji="0" lang="en-GB" sz="2400" b="0" i="0" u="none" strike="noStrike" cap="none" normalizeH="0" baseline="0">
                        <a:ln>
                          <a:noFill/>
                        </a:ln>
                        <a:solidFill>
                          <a:schemeClr val="tx1"/>
                        </a:solidFill>
                        <a:effectLst/>
                        <a:latin typeface="Arial" charset="0"/>
                        <a:ea typeface="ＭＳ Ｐゴシック"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400" b="0" i="1" u="none" strike="noStrike" cap="none" normalizeH="0" baseline="0" dirty="0">
                          <a:ln>
                            <a:noFill/>
                          </a:ln>
                          <a:solidFill>
                            <a:schemeClr val="tx1"/>
                          </a:solidFill>
                          <a:effectLst/>
                          <a:latin typeface="Helvetica" charset="0"/>
                          <a:ea typeface="ＭＳ Ｐゴシック" charset="0"/>
                          <a:cs typeface="Times New Roman" charset="0"/>
                          <a:sym typeface="Symbol" charset="0"/>
                        </a:rPr>
                        <a:t></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 = </a:t>
                      </a:r>
                      <a:r>
                        <a:rPr kumimoji="0" lang="en-GB" sz="2400" b="0" i="0" u="none" strike="noStrike" cap="none" normalizeH="0" baseline="0" dirty="0" err="1">
                          <a:ln>
                            <a:noFill/>
                          </a:ln>
                          <a:solidFill>
                            <a:schemeClr val="tx1"/>
                          </a:solidFill>
                          <a:effectLst/>
                          <a:latin typeface="Helvetica" charset="0"/>
                          <a:ea typeface="ＭＳ Ｐゴシック" charset="0"/>
                          <a:cs typeface="Times New Roman" charset="0"/>
                        </a:rPr>
                        <a:t>ln</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rPr>
                        <a:t>(</a:t>
                      </a:r>
                      <a:r>
                        <a:rPr kumimoji="0" lang="en-GB" sz="2400" b="0" i="1" u="none" strike="noStrike" cap="none" normalizeH="0" baseline="0" dirty="0">
                          <a:ln>
                            <a:noFill/>
                          </a:ln>
                          <a:solidFill>
                            <a:schemeClr val="tx1"/>
                          </a:solidFill>
                          <a:effectLst/>
                          <a:latin typeface="Helvetica" charset="0"/>
                          <a:ea typeface="ＭＳ Ｐゴシック" charset="0"/>
                          <a:cs typeface="Times New Roman" charset="0"/>
                          <a:sym typeface="Symbol" charset="0"/>
                        </a:rPr>
                        <a:t>p</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sym typeface="Symbol" charset="0"/>
                        </a:rPr>
                        <a:t> / (1-</a:t>
                      </a:r>
                      <a:r>
                        <a:rPr kumimoji="0" lang="en-GB" sz="2400" b="0" i="1" u="none" strike="noStrike" cap="none" normalizeH="0" baseline="0" dirty="0">
                          <a:ln>
                            <a:noFill/>
                          </a:ln>
                          <a:solidFill>
                            <a:schemeClr val="tx1"/>
                          </a:solidFill>
                          <a:effectLst/>
                          <a:latin typeface="Helvetica" charset="0"/>
                          <a:ea typeface="ＭＳ Ｐゴシック" charset="0"/>
                          <a:cs typeface="Times New Roman" charset="0"/>
                          <a:sym typeface="Symbol" charset="0"/>
                        </a:rPr>
                        <a:t>p</a:t>
                      </a:r>
                      <a:r>
                        <a:rPr kumimoji="0" lang="en-GB" sz="2400" b="0" i="0" u="none" strike="noStrike" cap="none" normalizeH="0" baseline="0" dirty="0">
                          <a:ln>
                            <a:noFill/>
                          </a:ln>
                          <a:solidFill>
                            <a:schemeClr val="tx1"/>
                          </a:solidFill>
                          <a:effectLst/>
                          <a:latin typeface="Helvetica" charset="0"/>
                          <a:ea typeface="ＭＳ Ｐゴシック" charset="0"/>
                          <a:cs typeface="Times New Roman" charset="0"/>
                          <a:sym typeface="Symbol" charset="0"/>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8937" name="Text Box 108">
            <a:extLst>
              <a:ext uri="{FF2B5EF4-FFF2-40B4-BE49-F238E27FC236}">
                <a16:creationId xmlns:a16="http://schemas.microsoft.com/office/drawing/2014/main" id="{FD176EF2-AA90-534A-9306-ED59D2E0288F}"/>
              </a:ext>
            </a:extLst>
          </p:cNvPr>
          <p:cNvSpPr txBox="1">
            <a:spLocks noChangeArrowheads="1"/>
          </p:cNvSpPr>
          <p:nvPr/>
        </p:nvSpPr>
        <p:spPr bwMode="auto">
          <a:xfrm>
            <a:off x="684213" y="5876925"/>
            <a:ext cx="7991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GB" altLang="en-CN" sz="2400"/>
              <a:t>Unlike </a:t>
            </a:r>
            <a:r>
              <a:rPr lang="el-GR" altLang="en-CN" sz="2400" i="1"/>
              <a:t>μ</a:t>
            </a:r>
            <a:r>
              <a:rPr lang="en-GB" altLang="en-CN" sz="2400"/>
              <a:t>, </a:t>
            </a:r>
            <a:r>
              <a:rPr lang="en-GB" altLang="en-CN" sz="2400">
                <a:sym typeface="Symbol" pitchFamily="2" charset="2"/>
              </a:rPr>
              <a:t></a:t>
            </a:r>
            <a:r>
              <a:rPr lang="en-GB" altLang="en-CN" sz="2400"/>
              <a:t> is always </a:t>
            </a:r>
            <a:r>
              <a:rPr lang="en-GB" altLang="en-CN" sz="2400" u="sng"/>
              <a:t>unbounded</a:t>
            </a:r>
            <a:r>
              <a:rPr lang="en-GB" altLang="en-CN" sz="2400"/>
              <a:t> (i.e. it can take any value from + </a:t>
            </a:r>
            <a:r>
              <a:rPr lang="en-GB" altLang="en-CN" sz="2400">
                <a:sym typeface="Symbol" pitchFamily="2" charset="2"/>
              </a:rPr>
              <a:t></a:t>
            </a:r>
            <a:r>
              <a:rPr lang="en-GB" altLang="en-CN" sz="2400"/>
              <a:t> to - </a:t>
            </a:r>
            <a:r>
              <a:rPr lang="en-GB" altLang="en-CN" sz="2400">
                <a:sym typeface="Symbol" pitchFamily="2" charset="2"/>
              </a:rPr>
              <a:t></a:t>
            </a:r>
            <a:r>
              <a:rPr lang="en-GB" altLang="en-CN" sz="240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C0EB06-8213-574F-8AC6-0EFDB3EFA499}"/>
              </a:ext>
            </a:extLst>
          </p:cNvPr>
          <p:cNvSpPr>
            <a:spLocks noChangeArrowheads="1"/>
          </p:cNvSpPr>
          <p:nvPr/>
        </p:nvSpPr>
        <p:spPr bwMode="auto">
          <a:xfrm>
            <a:off x="838200" y="5300663"/>
            <a:ext cx="6254750" cy="566737"/>
          </a:xfrm>
          <a:prstGeom prst="rect">
            <a:avLst/>
          </a:prstGeom>
          <a:gradFill rotWithShape="1">
            <a:gsLst>
              <a:gs pos="0">
                <a:srgbClr val="FFFF85"/>
              </a:gs>
              <a:gs pos="100000">
                <a:srgbClr val="EBEB00"/>
              </a:gs>
            </a:gsLst>
            <a:lin ang="5400000"/>
          </a:gradFill>
          <a:ln w="9525">
            <a:solidFill>
              <a:srgbClr val="CCCC00"/>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CN" altLang="en-CN" sz="1800">
              <a:solidFill>
                <a:srgbClr val="FFFFFF"/>
              </a:solidFill>
            </a:endParaRPr>
          </a:p>
        </p:txBody>
      </p:sp>
      <p:sp>
        <p:nvSpPr>
          <p:cNvPr id="4" name="Content Placeholder 2">
            <a:extLst>
              <a:ext uri="{FF2B5EF4-FFF2-40B4-BE49-F238E27FC236}">
                <a16:creationId xmlns:a16="http://schemas.microsoft.com/office/drawing/2014/main" id="{44CC0271-5BB9-0F46-A023-9680B02D397B}"/>
              </a:ext>
            </a:extLst>
          </p:cNvPr>
          <p:cNvSpPr>
            <a:spLocks noGrp="1" noChangeArrowheads="1"/>
          </p:cNvSpPr>
          <p:nvPr>
            <p:ph idx="1"/>
          </p:nvPr>
        </p:nvSpPr>
        <p:spPr>
          <a:xfrm>
            <a:off x="457200" y="2667000"/>
            <a:ext cx="8229600" cy="3124200"/>
          </a:xfrm>
        </p:spPr>
        <p:txBody>
          <a:bodyPr/>
          <a:lstStyle/>
          <a:p>
            <a:pPr lvl="1">
              <a:buFont typeface="Wingdings" pitchFamily="2" charset="2"/>
              <a:buNone/>
            </a:pPr>
            <a:r>
              <a:rPr lang="en-GB" altLang="en-CN" sz="2400" dirty="0"/>
              <a:t>Linear models make many assumptions, including:</a:t>
            </a:r>
          </a:p>
          <a:p>
            <a:pPr lvl="1">
              <a:buFont typeface="Arial" panose="020B0604020202020204" pitchFamily="34" charset="0"/>
              <a:buAutoNum type="arabicPeriod"/>
            </a:pPr>
            <a:r>
              <a:rPr lang="en-GB" altLang="en-CN" sz="2400" dirty="0"/>
              <a:t>The model makes biological sense/ physical sense</a:t>
            </a:r>
          </a:p>
          <a:p>
            <a:pPr lvl="1">
              <a:buFont typeface="Arial" panose="020B0604020202020204" pitchFamily="34" charset="0"/>
              <a:buAutoNum type="arabicPeriod"/>
            </a:pPr>
            <a:r>
              <a:rPr lang="en-GB" altLang="en-CN" sz="2400" dirty="0"/>
              <a:t>Additivity (terms are added together)</a:t>
            </a:r>
          </a:p>
          <a:p>
            <a:pPr lvl="1">
              <a:buFont typeface="Arial" panose="020B0604020202020204" pitchFamily="34" charset="0"/>
              <a:buAutoNum type="arabicPeriod"/>
            </a:pPr>
            <a:r>
              <a:rPr lang="en-GB" altLang="en-CN" sz="2400" dirty="0"/>
              <a:t>Linearity</a:t>
            </a:r>
          </a:p>
          <a:p>
            <a:pPr lvl="1">
              <a:buFont typeface="Arial" panose="020B0604020202020204" pitchFamily="34" charset="0"/>
              <a:buAutoNum type="arabicPeriod"/>
            </a:pPr>
            <a:r>
              <a:rPr lang="en-GB" altLang="en-CN" sz="2400" dirty="0"/>
              <a:t>Independence of errors   (LATER)</a:t>
            </a:r>
          </a:p>
          <a:p>
            <a:pPr lvl="1">
              <a:buFont typeface="Arial" panose="020B0604020202020204" pitchFamily="34" charset="0"/>
              <a:buAutoNum type="arabicPeriod"/>
            </a:pPr>
            <a:r>
              <a:rPr lang="en-GB" altLang="en-CN" sz="2400" dirty="0"/>
              <a:t>Homoscedasticity – equal variance of errors</a:t>
            </a:r>
          </a:p>
          <a:p>
            <a:pPr lvl="1">
              <a:buFont typeface="Arial" panose="020B0604020202020204" pitchFamily="34" charset="0"/>
              <a:buAutoNum type="arabicPeriod"/>
            </a:pPr>
            <a:r>
              <a:rPr lang="en-GB" altLang="en-CN" sz="2400" dirty="0"/>
              <a:t>Normality of errors.</a:t>
            </a:r>
          </a:p>
        </p:txBody>
      </p:sp>
      <p:sp>
        <p:nvSpPr>
          <p:cNvPr id="16387" name="Title 1">
            <a:extLst>
              <a:ext uri="{FF2B5EF4-FFF2-40B4-BE49-F238E27FC236}">
                <a16:creationId xmlns:a16="http://schemas.microsoft.com/office/drawing/2014/main" id="{999F9072-BF76-B34B-AB59-01B03F7F2FE3}"/>
              </a:ext>
            </a:extLst>
          </p:cNvPr>
          <p:cNvSpPr>
            <a:spLocks noGrp="1" noChangeArrowheads="1"/>
          </p:cNvSpPr>
          <p:nvPr>
            <p:ph type="title"/>
          </p:nvPr>
        </p:nvSpPr>
        <p:spPr/>
        <p:txBody>
          <a:bodyPr/>
          <a:lstStyle/>
          <a:p>
            <a:r>
              <a:rPr lang="en-GB" altLang="en-CN"/>
              <a:t>Assumptions of linear models</a:t>
            </a:r>
          </a:p>
        </p:txBody>
      </p:sp>
      <p:cxnSp>
        <p:nvCxnSpPr>
          <p:cNvPr id="5" name="Straight Connector 4">
            <a:extLst>
              <a:ext uri="{FF2B5EF4-FFF2-40B4-BE49-F238E27FC236}">
                <a16:creationId xmlns:a16="http://schemas.microsoft.com/office/drawing/2014/main" id="{3A6B51D5-0517-614B-8C22-83E5AE6EF45A}"/>
              </a:ext>
            </a:extLst>
          </p:cNvPr>
          <p:cNvCxnSpPr/>
          <p:nvPr/>
        </p:nvCxnSpPr>
        <p:spPr>
          <a:xfrm>
            <a:off x="1187450" y="5516563"/>
            <a:ext cx="2736850" cy="0"/>
          </a:xfrm>
          <a:prstGeom prst="line">
            <a:avLst/>
          </a:prstGeom>
          <a:ln w="41275">
            <a:solidFill>
              <a:srgbClr val="FF0000"/>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432E9ED-FDF9-0341-A45A-0A1DAD53C930}"/>
                  </a:ext>
                </a:extLst>
              </p:cNvPr>
              <p:cNvSpPr/>
              <p:nvPr/>
            </p:nvSpPr>
            <p:spPr>
              <a:xfrm>
                <a:off x="1195587" y="1779651"/>
                <a:ext cx="6598538" cy="557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𝑦</m:t>
                          </m:r>
                        </m:e>
                        <m:sub>
                          <m:r>
                            <a:rPr lang="en-CN" sz="2800" i="1">
                              <a:latin typeface="Cambria Math" panose="02040503050406030204" pitchFamily="18" charset="0"/>
                            </a:rPr>
                            <m:t>𝑖𝑗𝑘</m:t>
                          </m:r>
                        </m:sub>
                      </m:sSub>
                      <m:r>
                        <a:rPr lang="en-CN" sz="2800" i="0">
                          <a:latin typeface="Cambria Math" panose="02040503050406030204" pitchFamily="18" charset="0"/>
                        </a:rPr>
                        <m:t>= </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0</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1</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2</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2</m:t>
                          </m:r>
                        </m:sub>
                      </m:sSub>
                      <m:r>
                        <a:rPr lang="en-CN" sz="2800" i="0">
                          <a:latin typeface="Cambria Math" panose="02040503050406030204" pitchFamily="18" charset="0"/>
                        </a:rPr>
                        <m:t> +</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𝛽</m:t>
                          </m:r>
                        </m:e>
                        <m:sub>
                          <m:r>
                            <a:rPr lang="en-CN" sz="2800" i="0">
                              <a:latin typeface="Cambria Math" panose="02040503050406030204" pitchFamily="18" charset="0"/>
                            </a:rPr>
                            <m:t>3</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1</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0">
                              <a:latin typeface="Cambria Math" panose="02040503050406030204" pitchFamily="18" charset="0"/>
                            </a:rPr>
                            <m:t>2</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𝜀</m:t>
                          </m:r>
                        </m:e>
                        <m:sub>
                          <m:r>
                            <a:rPr lang="en-CN" sz="2800" i="1">
                              <a:latin typeface="Cambria Math" panose="02040503050406030204" pitchFamily="18" charset="0"/>
                            </a:rPr>
                            <m:t>𝑖𝑗𝑘</m:t>
                          </m:r>
                        </m:sub>
                      </m:sSub>
                    </m:oMath>
                  </m:oMathPara>
                </a14:m>
                <a:endParaRPr lang="en-CN" sz="2800" dirty="0"/>
              </a:p>
            </p:txBody>
          </p:sp>
        </mc:Choice>
        <mc:Fallback xmlns="">
          <p:sp>
            <p:nvSpPr>
              <p:cNvPr id="2" name="Rectangle 1">
                <a:extLst>
                  <a:ext uri="{FF2B5EF4-FFF2-40B4-BE49-F238E27FC236}">
                    <a16:creationId xmlns:a16="http://schemas.microsoft.com/office/drawing/2014/main" id="{A432E9ED-FDF9-0341-A45A-0A1DAD53C930}"/>
                  </a:ext>
                </a:extLst>
              </p:cNvPr>
              <p:cNvSpPr>
                <a:spLocks noRot="1" noChangeAspect="1" noMove="1" noResize="1" noEditPoints="1" noAdjustHandles="1" noChangeArrowheads="1" noChangeShapeType="1" noTextEdit="1"/>
              </p:cNvSpPr>
              <p:nvPr/>
            </p:nvSpPr>
            <p:spPr>
              <a:xfrm>
                <a:off x="1195587" y="1779651"/>
                <a:ext cx="6598538" cy="557910"/>
              </a:xfrm>
              <a:prstGeom prst="rect">
                <a:avLst/>
              </a:prstGeom>
              <a:blipFill>
                <a:blip r:embed="rId2"/>
                <a:stretch>
                  <a:fillRect b="-18182"/>
                </a:stretch>
              </a:blipFill>
            </p:spPr>
            <p:txBody>
              <a:bodyPr/>
              <a:lstStyle/>
              <a:p>
                <a:r>
                  <a:rPr lang="en-C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41CB11F0-AD14-C542-B05A-6DA996F73D54}"/>
              </a:ext>
            </a:extLst>
          </p:cNvPr>
          <p:cNvSpPr>
            <a:spLocks noGrp="1" noChangeArrowheads="1"/>
          </p:cNvSpPr>
          <p:nvPr>
            <p:ph type="title"/>
          </p:nvPr>
        </p:nvSpPr>
        <p:spPr>
          <a:xfrm>
            <a:off x="971550" y="549275"/>
            <a:ext cx="6597650" cy="1295400"/>
          </a:xfrm>
        </p:spPr>
        <p:txBody>
          <a:bodyPr/>
          <a:lstStyle/>
          <a:p>
            <a:pPr algn="ctr" eaLnBrk="1" hangingPunct="1">
              <a:defRPr/>
            </a:pPr>
            <a:r>
              <a:rPr lang="en-NZ" sz="4000" b="0" dirty="0">
                <a:solidFill>
                  <a:srgbClr val="FFFFFF"/>
                </a:solidFill>
                <a:cs typeface="+mj-cs"/>
              </a:rPr>
              <a:t>Example 2.1. Seal problem</a:t>
            </a:r>
            <a:br>
              <a:rPr lang="en-NZ" sz="4000" b="0" dirty="0">
                <a:solidFill>
                  <a:srgbClr val="FFFFFF"/>
                </a:solidFill>
                <a:cs typeface="+mj-cs"/>
              </a:rPr>
            </a:br>
            <a:r>
              <a:rPr lang="en-NZ" sz="4000" b="0" dirty="0">
                <a:solidFill>
                  <a:srgbClr val="FFFFFF"/>
                </a:solidFill>
                <a:cs typeface="+mj-cs"/>
              </a:rPr>
              <a:t>(Binomial data)</a:t>
            </a:r>
            <a:endParaRPr lang="en-GB" sz="4000" b="0" dirty="0">
              <a:solidFill>
                <a:srgbClr val="FFFFFF"/>
              </a:solidFill>
              <a:cs typeface="+mj-cs"/>
            </a:endParaRPr>
          </a:p>
        </p:txBody>
      </p:sp>
      <p:sp>
        <p:nvSpPr>
          <p:cNvPr id="243715" name="Rectangle 3">
            <a:extLst>
              <a:ext uri="{FF2B5EF4-FFF2-40B4-BE49-F238E27FC236}">
                <a16:creationId xmlns:a16="http://schemas.microsoft.com/office/drawing/2014/main" id="{2402E195-65A3-BE4A-ACA6-6553D123B246}"/>
              </a:ext>
            </a:extLst>
          </p:cNvPr>
          <p:cNvSpPr>
            <a:spLocks noGrp="1" noChangeArrowheads="1"/>
          </p:cNvSpPr>
          <p:nvPr>
            <p:ph type="body" idx="1"/>
          </p:nvPr>
        </p:nvSpPr>
        <p:spPr>
          <a:xfrm>
            <a:off x="468313" y="2492375"/>
            <a:ext cx="7415212" cy="2663825"/>
          </a:xfrm>
        </p:spPr>
        <p:txBody>
          <a:bodyPr/>
          <a:lstStyle/>
          <a:p>
            <a:pPr eaLnBrk="1" hangingPunct="1">
              <a:buFont typeface="Wingdings" charset="0"/>
              <a:buChar char="l"/>
              <a:defRPr/>
            </a:pPr>
            <a:r>
              <a:rPr lang="en-GB" sz="2400" dirty="0">
                <a:solidFill>
                  <a:srgbClr val="FFFFFF"/>
                </a:solidFill>
              </a:rPr>
              <a:t>A behavioural ecologist  approached 50 nursing seals several times over a 2 day period and recorded the number of aggressive responses. </a:t>
            </a:r>
          </a:p>
          <a:p>
            <a:pPr eaLnBrk="1" hangingPunct="1">
              <a:buFont typeface="Wingdings" charset="0"/>
              <a:buChar char="l"/>
              <a:defRPr/>
            </a:pPr>
            <a:endParaRPr lang="en-GB" sz="1000" dirty="0">
              <a:solidFill>
                <a:srgbClr val="FFFFFF"/>
              </a:solidFill>
            </a:endParaRPr>
          </a:p>
          <a:p>
            <a:pPr eaLnBrk="1" hangingPunct="1">
              <a:buFont typeface="Wingdings" charset="0"/>
              <a:buChar char="l"/>
              <a:defRPr/>
            </a:pPr>
            <a:r>
              <a:rPr lang="en-GB" sz="2400" dirty="0">
                <a:solidFill>
                  <a:srgbClr val="FFFFFF"/>
                </a:solidFill>
              </a:rPr>
              <a:t>She wanted to check if the age of cubs influenced the probability of an aggressive response. </a:t>
            </a:r>
          </a:p>
          <a:p>
            <a:pPr marL="342900" lvl="1" indent="-342900" eaLnBrk="1" hangingPunct="1">
              <a:buClr>
                <a:schemeClr val="tx2"/>
              </a:buClr>
              <a:buFont typeface="Wingdings" charset="0"/>
              <a:buChar char="l"/>
              <a:defRPr/>
            </a:pPr>
            <a:endParaRPr lang="en-GB" sz="2400" dirty="0">
              <a:solidFill>
                <a:srgbClr val="FFFFFF"/>
              </a:solidFill>
            </a:endParaRPr>
          </a:p>
          <a:p>
            <a:pPr eaLnBrk="1" hangingPunct="1">
              <a:buFont typeface="Wingdings" charset="0"/>
              <a:buChar char="l"/>
              <a:defRPr/>
            </a:pPr>
            <a:endParaRPr lang="en-GB" sz="2400" dirty="0">
              <a:solidFill>
                <a:srgbClr val="FFFFFF"/>
              </a:solidFill>
              <a:cs typeface="+mn-cs"/>
            </a:endParaRPr>
          </a:p>
        </p:txBody>
      </p:sp>
      <p:sp>
        <p:nvSpPr>
          <p:cNvPr id="5" name="Rectangle 3">
            <a:extLst>
              <a:ext uri="{FF2B5EF4-FFF2-40B4-BE49-F238E27FC236}">
                <a16:creationId xmlns:a16="http://schemas.microsoft.com/office/drawing/2014/main" id="{8DB80584-E9DF-7E4B-8E1A-878038D19B3A}"/>
              </a:ext>
            </a:extLst>
          </p:cNvPr>
          <p:cNvSpPr txBox="1">
            <a:spLocks noChangeArrowheads="1"/>
          </p:cNvSpPr>
          <p:nvPr/>
        </p:nvSpPr>
        <p:spPr>
          <a:xfrm>
            <a:off x="395288" y="549275"/>
            <a:ext cx="7489825" cy="1439863"/>
          </a:xfrm>
          <a:prstGeom prst="rect">
            <a:avLst/>
          </a:prstGeom>
          <a:ln w="25400">
            <a:solidFill>
              <a:srgbClr val="FF0000"/>
            </a:solidFill>
          </a:ln>
        </p:spPr>
        <p:txBody>
          <a:bodyPr/>
          <a:lst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a:lstStyle>
          <a:p>
            <a:pPr marL="0" indent="0" eaLnBrk="1" hangingPunct="1">
              <a:lnSpc>
                <a:spcPct val="90000"/>
              </a:lnSpc>
              <a:buFont typeface="Wingdings" charset="0"/>
              <a:buNone/>
              <a:defRPr/>
            </a:pPr>
            <a:r>
              <a:rPr lang="en-GB" sz="4000" dirty="0">
                <a:solidFill>
                  <a:srgbClr val="FFFFFF"/>
                </a:solidFill>
                <a:cs typeface="+mn-cs"/>
              </a:rPr>
              <a:t>    </a:t>
            </a:r>
          </a:p>
          <a:p>
            <a:pPr eaLnBrk="1" hangingPunct="1">
              <a:lnSpc>
                <a:spcPct val="90000"/>
              </a:lnSpc>
              <a:defRPr/>
            </a:pPr>
            <a:endParaRPr lang="en-GB" sz="4000" dirty="0">
              <a:solidFill>
                <a:srgbClr val="FFFFFF"/>
              </a:solidFill>
              <a:cs typeface="+mn-cs"/>
            </a:endParaRPr>
          </a:p>
          <a:p>
            <a:pPr marL="514350" indent="-514350" eaLnBrk="1" hangingPunct="1">
              <a:lnSpc>
                <a:spcPct val="90000"/>
              </a:lnSpc>
              <a:buFont typeface="Wingdings" charset="0"/>
              <a:buAutoNum type="arabicPeriod"/>
              <a:defRPr/>
            </a:pPr>
            <a:endParaRPr lang="en-GB" sz="4000" dirty="0">
              <a:solidFill>
                <a:srgbClr val="FFFFFF"/>
              </a:solidFill>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0AC025CC-4547-DD4D-B5D1-0D1A4E76B03B}"/>
              </a:ext>
            </a:extLst>
          </p:cNvPr>
          <p:cNvSpPr>
            <a:spLocks noGrp="1" noChangeArrowheads="1"/>
          </p:cNvSpPr>
          <p:nvPr>
            <p:ph type="title"/>
          </p:nvPr>
        </p:nvSpPr>
        <p:spPr/>
        <p:txBody>
          <a:bodyPr/>
          <a:lstStyle/>
          <a:p>
            <a:pPr eaLnBrk="1" hangingPunct="1">
              <a:defRPr/>
            </a:pPr>
            <a:r>
              <a:rPr lang="en-NZ" dirty="0">
                <a:cs typeface="+mj-cs"/>
              </a:rPr>
              <a:t>Prediction</a:t>
            </a:r>
            <a:endParaRPr lang="en-GB" dirty="0">
              <a:cs typeface="+mj-cs"/>
            </a:endParaRPr>
          </a:p>
        </p:txBody>
      </p:sp>
      <p:sp>
        <p:nvSpPr>
          <p:cNvPr id="2" name="Content Placeholder 1">
            <a:extLst>
              <a:ext uri="{FF2B5EF4-FFF2-40B4-BE49-F238E27FC236}">
                <a16:creationId xmlns:a16="http://schemas.microsoft.com/office/drawing/2014/main" id="{72D7D0AD-94A2-F243-9DC0-5DA676E3E063}"/>
              </a:ext>
            </a:extLst>
          </p:cNvPr>
          <p:cNvSpPr>
            <a:spLocks noGrp="1"/>
          </p:cNvSpPr>
          <p:nvPr>
            <p:ph idx="1"/>
          </p:nvPr>
        </p:nvSpPr>
        <p:spPr>
          <a:xfrm>
            <a:off x="468313" y="2565400"/>
            <a:ext cx="8229600" cy="2428875"/>
          </a:xfrm>
        </p:spPr>
        <p:txBody>
          <a:bodyPr/>
          <a:lstStyle/>
          <a:p>
            <a:pPr marL="0" indent="0">
              <a:buFont typeface="Wingdings" charset="0"/>
              <a:buNone/>
              <a:defRPr/>
            </a:pPr>
            <a:endParaRPr lang="en-US" dirty="0"/>
          </a:p>
          <a:p>
            <a:pPr>
              <a:buFont typeface="Wingdings" charset="0"/>
              <a:buChar char="l"/>
              <a:defRPr/>
            </a:pPr>
            <a:r>
              <a:rPr lang="en-US" dirty="0"/>
              <a:t>How to use chosen models for prediction?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a:extLst>
              <a:ext uri="{FF2B5EF4-FFF2-40B4-BE49-F238E27FC236}">
                <a16:creationId xmlns:a16="http://schemas.microsoft.com/office/drawing/2014/main" id="{0A148294-FB91-6C4A-85B5-425DDF72026D}"/>
              </a:ext>
            </a:extLst>
          </p:cNvPr>
          <p:cNvSpPr>
            <a:spLocks noGrp="1" noChangeArrowheads="1"/>
          </p:cNvSpPr>
          <p:nvPr>
            <p:ph type="title"/>
          </p:nvPr>
        </p:nvSpPr>
        <p:spPr/>
        <p:txBody>
          <a:bodyPr/>
          <a:lstStyle/>
          <a:p>
            <a:pPr eaLnBrk="1" hangingPunct="1">
              <a:defRPr/>
            </a:pPr>
            <a:r>
              <a:rPr lang="en-NZ" dirty="0">
                <a:cs typeface="+mj-cs"/>
              </a:rPr>
              <a:t>Inverse link functions</a:t>
            </a:r>
            <a:endParaRPr lang="en-GB" dirty="0">
              <a:cs typeface="+mj-cs"/>
            </a:endParaRPr>
          </a:p>
        </p:txBody>
      </p:sp>
      <p:sp>
        <p:nvSpPr>
          <p:cNvPr id="41986" name="Rectangle 3">
            <a:extLst>
              <a:ext uri="{FF2B5EF4-FFF2-40B4-BE49-F238E27FC236}">
                <a16:creationId xmlns:a16="http://schemas.microsoft.com/office/drawing/2014/main" id="{A58C1FD0-445F-D946-BF3E-38D7C78B2B96}"/>
              </a:ext>
            </a:extLst>
          </p:cNvPr>
          <p:cNvSpPr>
            <a:spLocks noGrp="1" noChangeArrowheads="1"/>
          </p:cNvSpPr>
          <p:nvPr>
            <p:ph type="body" idx="1"/>
          </p:nvPr>
        </p:nvSpPr>
        <p:spPr>
          <a:xfrm>
            <a:off x="457200" y="1557338"/>
            <a:ext cx="8229600" cy="4573587"/>
          </a:xfrm>
        </p:spPr>
        <p:txBody>
          <a:bodyPr/>
          <a:lstStyle/>
          <a:p>
            <a:pPr eaLnBrk="1" hangingPunct="1"/>
            <a:r>
              <a:rPr lang="en-GB" altLang="en-CN" sz="2400"/>
              <a:t>Since the GLIM predicts </a:t>
            </a:r>
            <a:r>
              <a:rPr lang="en-GB" altLang="en-CN" sz="2400">
                <a:sym typeface="Symbol" pitchFamily="2" charset="2"/>
              </a:rPr>
              <a:t></a:t>
            </a:r>
            <a:r>
              <a:rPr lang="en-GB" altLang="en-CN" sz="2400"/>
              <a:t> rather than y, we need an </a:t>
            </a:r>
            <a:r>
              <a:rPr lang="ja-JP" altLang="en-GB" sz="2400" b="1"/>
              <a:t>“</a:t>
            </a:r>
            <a:r>
              <a:rPr lang="en-GB" altLang="ja-JP" sz="2400" b="1"/>
              <a:t>inverse link</a:t>
            </a:r>
            <a:r>
              <a:rPr lang="ja-JP" altLang="en-GB" sz="2400" b="1"/>
              <a:t>”</a:t>
            </a:r>
            <a:r>
              <a:rPr lang="en-GB" altLang="ja-JP" sz="2400" b="1"/>
              <a:t> function</a:t>
            </a:r>
            <a:r>
              <a:rPr lang="en-GB" altLang="ja-JP" sz="2400"/>
              <a:t> to make quantitative predictions of μ using our</a:t>
            </a:r>
            <a:r>
              <a:rPr lang="en-GB" altLang="ja-JP"/>
              <a:t> </a:t>
            </a:r>
            <a:r>
              <a:rPr lang="en-GB" altLang="ja-JP" sz="2400"/>
              <a:t>model </a:t>
            </a:r>
            <a:endParaRPr lang="en-GB" altLang="en-CN" sz="2400"/>
          </a:p>
        </p:txBody>
      </p:sp>
      <p:graphicFrame>
        <p:nvGraphicFramePr>
          <p:cNvPr id="247835" name="Group 27">
            <a:extLst>
              <a:ext uri="{FF2B5EF4-FFF2-40B4-BE49-F238E27FC236}">
                <a16:creationId xmlns:a16="http://schemas.microsoft.com/office/drawing/2014/main" id="{B5C5F1AE-C819-3D47-94FD-596C000B969D}"/>
              </a:ext>
            </a:extLst>
          </p:cNvPr>
          <p:cNvGraphicFramePr>
            <a:graphicFrameLocks noGrp="1"/>
          </p:cNvGraphicFramePr>
          <p:nvPr/>
        </p:nvGraphicFramePr>
        <p:xfrm>
          <a:off x="1042988" y="3068638"/>
          <a:ext cx="7632700" cy="3375026"/>
        </p:xfrm>
        <a:graphic>
          <a:graphicData uri="http://schemas.openxmlformats.org/drawingml/2006/table">
            <a:tbl>
              <a:tblPr/>
              <a:tblGrid>
                <a:gridCol w="2270125">
                  <a:extLst>
                    <a:ext uri="{9D8B030D-6E8A-4147-A177-3AD203B41FA5}">
                      <a16:colId xmlns:a16="http://schemas.microsoft.com/office/drawing/2014/main" val="20000"/>
                    </a:ext>
                  </a:extLst>
                </a:gridCol>
                <a:gridCol w="2843212">
                  <a:extLst>
                    <a:ext uri="{9D8B030D-6E8A-4147-A177-3AD203B41FA5}">
                      <a16:colId xmlns:a16="http://schemas.microsoft.com/office/drawing/2014/main" val="20001"/>
                    </a:ext>
                  </a:extLst>
                </a:gridCol>
                <a:gridCol w="2519363">
                  <a:extLst>
                    <a:ext uri="{9D8B030D-6E8A-4147-A177-3AD203B41FA5}">
                      <a16:colId xmlns:a16="http://schemas.microsoft.com/office/drawing/2014/main" val="20002"/>
                    </a:ext>
                  </a:extLst>
                </a:gridCol>
              </a:tblGrid>
              <a:tr h="944563">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sng" strike="noStrike" cap="none" normalizeH="0" baseline="0">
                          <a:ln>
                            <a:noFill/>
                          </a:ln>
                          <a:solidFill>
                            <a:schemeClr val="tx1"/>
                          </a:solidFill>
                          <a:effectLst/>
                          <a:latin typeface="Helvetica" pitchFamily="2" charset="0"/>
                          <a:ea typeface="ＭＳ Ｐゴシック" panose="020B0600070205080204" pitchFamily="34" charset="-128"/>
                        </a:rPr>
                        <a:t>Error</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sng" strike="noStrike" cap="none" normalizeH="0" baseline="0">
                          <a:ln>
                            <a:noFill/>
                          </a:ln>
                          <a:solidFill>
                            <a:schemeClr val="tx1"/>
                          </a:solidFill>
                          <a:effectLst/>
                          <a:latin typeface="Helvetica" pitchFamily="2" charset="0"/>
                          <a:ea typeface="ＭＳ Ｐゴシック" panose="020B0600070205080204" pitchFamily="34" charset="-128"/>
                        </a:rPr>
                        <a:t>Link</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sng" strike="noStrike" cap="none" normalizeH="0" baseline="0">
                          <a:ln>
                            <a:noFill/>
                          </a:ln>
                          <a:solidFill>
                            <a:schemeClr val="tx1"/>
                          </a:solidFill>
                          <a:effectLst/>
                          <a:latin typeface="Helvetica" pitchFamily="2" charset="0"/>
                          <a:ea typeface="ＭＳ Ｐゴシック" panose="020B0600070205080204" pitchFamily="34" charset="-128"/>
                        </a:rPr>
                        <a:t>Inverse Link function</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1213">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rPr>
                        <a:t>Gaussian</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1"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a:t>
                      </a: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rPr>
                        <a:t> = </a:t>
                      </a:r>
                      <a:r>
                        <a:rPr kumimoji="0" lang="en-US" altLang="en-CN"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y</a:t>
                      </a:r>
                      <a:endParaRPr kumimoji="0" lang="en-GB" altLang="en-CN"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ŷ</a:t>
                      </a:r>
                      <a:r>
                        <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 </a:t>
                      </a:r>
                      <a:r>
                        <a:rPr kumimoji="0" lang="en-GB" altLang="en-CN"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sym typeface="Symbol" pitchFamily="2" charset="2"/>
                        </a:rPr>
                        <a:t></a:t>
                      </a:r>
                      <a:r>
                        <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a:t>
                      </a: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9625">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rPr>
                        <a:t>Poisson</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1" u="none" strike="noStrike" cap="none" normalizeH="0" baseline="0" dirty="0">
                          <a:ln>
                            <a:noFill/>
                          </a:ln>
                          <a:solidFill>
                            <a:schemeClr val="tx1"/>
                          </a:solidFill>
                          <a:effectLst/>
                          <a:latin typeface="Helvetica" pitchFamily="2" charset="0"/>
                          <a:ea typeface="ＭＳ Ｐゴシック" panose="020B0600070205080204" pitchFamily="34" charset="-128"/>
                          <a:sym typeface="Symbol" pitchFamily="2" charset="2"/>
                        </a:rPr>
                        <a:t></a:t>
                      </a:r>
                      <a:r>
                        <a:rPr kumimoji="0" lang="en-GB" altLang="en-CN" sz="2400" b="0" i="0" u="none" strike="noStrike" cap="none" normalizeH="0" baseline="0" dirty="0">
                          <a:ln>
                            <a:noFill/>
                          </a:ln>
                          <a:solidFill>
                            <a:schemeClr val="tx1"/>
                          </a:solidFill>
                          <a:effectLst/>
                          <a:latin typeface="Helvetica" pitchFamily="2" charset="0"/>
                          <a:ea typeface="ＭＳ Ｐゴシック" panose="020B0600070205080204" pitchFamily="34" charset="-128"/>
                        </a:rPr>
                        <a:t> = ln(</a:t>
                      </a:r>
                      <a:r>
                        <a:rPr kumimoji="0" lang="en-US" altLang="en-CN"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y</a:t>
                      </a:r>
                      <a:r>
                        <a:rPr kumimoji="0" lang="en-GB" altLang="en-CN" sz="2400" b="0" i="0" u="none" strike="noStrike" cap="none" normalizeH="0" baseline="0" dirty="0">
                          <a:ln>
                            <a:noFill/>
                          </a:ln>
                          <a:solidFill>
                            <a:schemeClr val="tx1"/>
                          </a:solidFill>
                          <a:effectLst/>
                          <a:latin typeface="Helvetica" pitchFamily="2" charset="0"/>
                          <a:ea typeface="ＭＳ Ｐゴシック" panose="020B0600070205080204" pitchFamily="34" charset="-12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ŷ</a:t>
                      </a:r>
                      <a:r>
                        <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 e</a:t>
                      </a:r>
                      <a:r>
                        <a:rPr kumimoji="0" lang="en-GB" altLang="en-CN" sz="2400" b="0" i="1" u="none" strike="noStrike" cap="none" normalizeH="0" baseline="30000">
                          <a:ln>
                            <a:noFill/>
                          </a:ln>
                          <a:solidFill>
                            <a:schemeClr val="tx1"/>
                          </a:solidFill>
                          <a:effectLst/>
                          <a:latin typeface="Arial" panose="020B0604020202020204" pitchFamily="34" charset="0"/>
                          <a:ea typeface="ＭＳ Ｐゴシック" panose="020B0600070205080204" pitchFamily="34" charset="-128"/>
                          <a:sym typeface="Symbol" pitchFamily="2" charset="2"/>
                        </a:rPr>
                        <a:t></a:t>
                      </a:r>
                      <a:r>
                        <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a:t>
                      </a: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9625">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rPr>
                        <a:t>Binomial</a:t>
                      </a:r>
                      <a:endParaRPr kumimoji="0" lang="en-GB" altLang="en-CN"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CN" sz="2400" b="0" i="1"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a:t>
                      </a: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rPr>
                        <a:t> = ln(</a:t>
                      </a:r>
                      <a:r>
                        <a:rPr kumimoji="0" lang="en-GB" altLang="en-CN" sz="2400" b="0" i="1"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p</a:t>
                      </a: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 / (1-</a:t>
                      </a:r>
                      <a:r>
                        <a:rPr kumimoji="0" lang="en-GB" altLang="en-CN" sz="2400" b="0" i="1"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p</a:t>
                      </a:r>
                      <a:r>
                        <a:rPr kumimoji="0" lang="en-GB" altLang="en-CN" sz="2400" b="0" i="0" u="none" strike="noStrike" cap="none" normalizeH="0" baseline="0">
                          <a:ln>
                            <a:noFill/>
                          </a:ln>
                          <a:solidFill>
                            <a:schemeClr val="tx1"/>
                          </a:solidFill>
                          <a:effectLst/>
                          <a:latin typeface="Helvetica" pitchFamily="2" charset="0"/>
                          <a:ea typeface="ＭＳ Ｐゴシック" panose="020B0600070205080204" pitchFamily="34" charset="-128"/>
                          <a:sym typeface="Symbol" pitchFamily="2" charset="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itchFamily="2" charset="2"/>
                        <a:defRPr sz="2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CN"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p</a:t>
                      </a:r>
                      <a:r>
                        <a:rPr kumimoji="0" lang="en-US" altLang="en-CN"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 = </a:t>
                      </a:r>
                      <a:r>
                        <a:rPr kumimoji="0" lang="en-GB" altLang="en-CN"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e</a:t>
                      </a:r>
                      <a:r>
                        <a:rPr kumimoji="0" lang="en-GB" altLang="en-CN" sz="2400" b="0" i="1" u="none" strike="noStrike" cap="none" normalizeH="0" baseline="3000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a:t>
                      </a:r>
                      <a:r>
                        <a:rPr kumimoji="0" lang="en-GB" altLang="en-CN"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 / (1+e</a:t>
                      </a:r>
                      <a:r>
                        <a:rPr kumimoji="0" lang="en-GB" altLang="en-CN" sz="2400" b="0" i="1" u="none" strike="noStrike" cap="none" normalizeH="0" baseline="3000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a:t>
                      </a:r>
                      <a:r>
                        <a:rPr kumimoji="0" lang="en-GB" altLang="en-CN"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sym typeface="Symbol" pitchFamily="2" charset="2"/>
                        </a:rPr>
                        <a:t>) </a:t>
                      </a:r>
                    </a:p>
                  </a:txBody>
                  <a:tcPr marL="91431" marR="9143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516195AE-59E9-7D49-960A-C74897E8AF9F}"/>
              </a:ext>
            </a:extLst>
          </p:cNvPr>
          <p:cNvSpPr>
            <a:spLocks noGrp="1" noChangeArrowheads="1"/>
          </p:cNvSpPr>
          <p:nvPr>
            <p:ph type="title"/>
          </p:nvPr>
        </p:nvSpPr>
        <p:spPr/>
        <p:txBody>
          <a:bodyPr/>
          <a:lstStyle/>
          <a:p>
            <a:pPr eaLnBrk="1" hangingPunct="1">
              <a:defRPr/>
            </a:pPr>
            <a:r>
              <a:rPr lang="en-NZ" dirty="0">
                <a:cs typeface="+mj-cs"/>
              </a:rPr>
              <a:t>Gaussian model</a:t>
            </a:r>
            <a:endParaRPr lang="en-GB" dirty="0">
              <a:cs typeface="+mj-cs"/>
            </a:endParaRPr>
          </a:p>
        </p:txBody>
      </p:sp>
      <p:sp>
        <p:nvSpPr>
          <p:cNvPr id="43010" name="Rectangle 3">
            <a:extLst>
              <a:ext uri="{FF2B5EF4-FFF2-40B4-BE49-F238E27FC236}">
                <a16:creationId xmlns:a16="http://schemas.microsoft.com/office/drawing/2014/main" id="{5C2597D4-01C9-0840-B412-266B3988C771}"/>
              </a:ext>
            </a:extLst>
          </p:cNvPr>
          <p:cNvSpPr>
            <a:spLocks noGrp="1" noChangeArrowheads="1"/>
          </p:cNvSpPr>
          <p:nvPr>
            <p:ph type="body" idx="1"/>
          </p:nvPr>
        </p:nvSpPr>
        <p:spPr/>
        <p:txBody>
          <a:bodyPr/>
          <a:lstStyle/>
          <a:p>
            <a:pPr eaLnBrk="1" hangingPunct="1">
              <a:buFont typeface="Wingdings" pitchFamily="2" charset="2"/>
              <a:buNone/>
            </a:pPr>
            <a:r>
              <a:rPr lang="en-GB" altLang="en-CN" i="1">
                <a:sym typeface="Symbol" pitchFamily="2" charset="2"/>
              </a:rPr>
              <a:t></a:t>
            </a:r>
            <a:r>
              <a:rPr lang="en-GB" altLang="en-CN"/>
              <a:t> = </a:t>
            </a:r>
            <a:r>
              <a:rPr lang="en-US" altLang="en-CN" sz="3200"/>
              <a:t>ŷ</a:t>
            </a:r>
            <a:r>
              <a:rPr lang="en-GB" altLang="en-CN"/>
              <a:t> = a + bX		      </a:t>
            </a:r>
            <a:r>
              <a:rPr lang="en-US" altLang="en-CN" sz="3200"/>
              <a:t>ŷ</a:t>
            </a:r>
            <a:r>
              <a:rPr lang="en-GB" altLang="en-CN"/>
              <a:t> = a + bX</a:t>
            </a:r>
          </a:p>
        </p:txBody>
      </p:sp>
      <p:pic>
        <p:nvPicPr>
          <p:cNvPr id="43011" name="Picture 46">
            <a:extLst>
              <a:ext uri="{FF2B5EF4-FFF2-40B4-BE49-F238E27FC236}">
                <a16:creationId xmlns:a16="http://schemas.microsoft.com/office/drawing/2014/main" id="{4BBE388C-5C71-2240-8F6C-726CE1086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492375"/>
            <a:ext cx="3600450"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47">
            <a:extLst>
              <a:ext uri="{FF2B5EF4-FFF2-40B4-BE49-F238E27FC236}">
                <a16:creationId xmlns:a16="http://schemas.microsoft.com/office/drawing/2014/main" id="{5D24A74C-9FE8-C247-937A-65E9179C5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2565400"/>
            <a:ext cx="3540125"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49">
            <a:extLst>
              <a:ext uri="{FF2B5EF4-FFF2-40B4-BE49-F238E27FC236}">
                <a16:creationId xmlns:a16="http://schemas.microsoft.com/office/drawing/2014/main" id="{FE182C70-842E-2749-8DF9-1C9FE6F4E80D}"/>
              </a:ext>
            </a:extLst>
          </p:cNvPr>
          <p:cNvSpPr txBox="1">
            <a:spLocks noChangeArrowheads="1"/>
          </p:cNvSpPr>
          <p:nvPr/>
        </p:nvSpPr>
        <p:spPr bwMode="auto">
          <a:xfrm>
            <a:off x="2051050"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3014" name="Text Box 50">
            <a:extLst>
              <a:ext uri="{FF2B5EF4-FFF2-40B4-BE49-F238E27FC236}">
                <a16:creationId xmlns:a16="http://schemas.microsoft.com/office/drawing/2014/main" id="{6D414256-6338-B54E-A32E-4168F09AAA7E}"/>
              </a:ext>
            </a:extLst>
          </p:cNvPr>
          <p:cNvSpPr txBox="1">
            <a:spLocks noChangeArrowheads="1"/>
          </p:cNvSpPr>
          <p:nvPr/>
        </p:nvSpPr>
        <p:spPr bwMode="auto">
          <a:xfrm>
            <a:off x="6227763"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3015" name="Text Box 51">
            <a:extLst>
              <a:ext uri="{FF2B5EF4-FFF2-40B4-BE49-F238E27FC236}">
                <a16:creationId xmlns:a16="http://schemas.microsoft.com/office/drawing/2014/main" id="{A82E1242-2549-5341-A22E-FBA5C7C5CCC4}"/>
              </a:ext>
            </a:extLst>
          </p:cNvPr>
          <p:cNvSpPr txBox="1">
            <a:spLocks noChangeArrowheads="1"/>
          </p:cNvSpPr>
          <p:nvPr/>
        </p:nvSpPr>
        <p:spPr bwMode="auto">
          <a:xfrm>
            <a:off x="395288" y="39338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η</a:t>
            </a:r>
          </a:p>
        </p:txBody>
      </p:sp>
      <p:sp>
        <p:nvSpPr>
          <p:cNvPr id="43016" name="Text Box 52">
            <a:extLst>
              <a:ext uri="{FF2B5EF4-FFF2-40B4-BE49-F238E27FC236}">
                <a16:creationId xmlns:a16="http://schemas.microsoft.com/office/drawing/2014/main" id="{C57761B7-5137-1C4F-ADC6-18A053CB8772}"/>
              </a:ext>
            </a:extLst>
          </p:cNvPr>
          <p:cNvSpPr txBox="1">
            <a:spLocks noChangeArrowheads="1"/>
          </p:cNvSpPr>
          <p:nvPr/>
        </p:nvSpPr>
        <p:spPr bwMode="auto">
          <a:xfrm>
            <a:off x="4572000" y="3860800"/>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μ</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0">
            <a:extLst>
              <a:ext uri="{FF2B5EF4-FFF2-40B4-BE49-F238E27FC236}">
                <a16:creationId xmlns:a16="http://schemas.microsoft.com/office/drawing/2014/main" id="{2ED5766C-395C-6741-947B-8A061C140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500313"/>
            <a:ext cx="3600450"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4" name="Picture 11">
            <a:extLst>
              <a:ext uri="{FF2B5EF4-FFF2-40B4-BE49-F238E27FC236}">
                <a16:creationId xmlns:a16="http://schemas.microsoft.com/office/drawing/2014/main" id="{DAA0BF05-C042-C34D-A9A0-7FCF38042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59038"/>
            <a:ext cx="3744913"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06" name="Rectangle 2">
            <a:extLst>
              <a:ext uri="{FF2B5EF4-FFF2-40B4-BE49-F238E27FC236}">
                <a16:creationId xmlns:a16="http://schemas.microsoft.com/office/drawing/2014/main" id="{4FE2B16A-59D0-3747-BE69-BC8B0C550648}"/>
              </a:ext>
            </a:extLst>
          </p:cNvPr>
          <p:cNvSpPr>
            <a:spLocks noGrp="1" noChangeArrowheads="1"/>
          </p:cNvSpPr>
          <p:nvPr>
            <p:ph type="title"/>
          </p:nvPr>
        </p:nvSpPr>
        <p:spPr/>
        <p:txBody>
          <a:bodyPr/>
          <a:lstStyle/>
          <a:p>
            <a:pPr eaLnBrk="1" hangingPunct="1">
              <a:defRPr/>
            </a:pPr>
            <a:r>
              <a:rPr lang="en-NZ">
                <a:cs typeface="+mj-cs"/>
              </a:rPr>
              <a:t>Poisson model</a:t>
            </a:r>
            <a:endParaRPr lang="en-GB">
              <a:cs typeface="+mj-cs"/>
            </a:endParaRPr>
          </a:p>
        </p:txBody>
      </p:sp>
      <p:sp>
        <p:nvSpPr>
          <p:cNvPr id="44036" name="Rectangle 3">
            <a:extLst>
              <a:ext uri="{FF2B5EF4-FFF2-40B4-BE49-F238E27FC236}">
                <a16:creationId xmlns:a16="http://schemas.microsoft.com/office/drawing/2014/main" id="{3D1315B2-224C-FC4B-ADE7-9F683D51AD95}"/>
              </a:ext>
            </a:extLst>
          </p:cNvPr>
          <p:cNvSpPr>
            <a:spLocks noGrp="1" noChangeArrowheads="1"/>
          </p:cNvSpPr>
          <p:nvPr>
            <p:ph type="body" idx="1"/>
          </p:nvPr>
        </p:nvSpPr>
        <p:spPr/>
        <p:txBody>
          <a:bodyPr/>
          <a:lstStyle/>
          <a:p>
            <a:pPr eaLnBrk="1" hangingPunct="1">
              <a:buFont typeface="Wingdings" pitchFamily="2" charset="2"/>
              <a:buNone/>
            </a:pPr>
            <a:r>
              <a:rPr lang="en-GB" altLang="en-CN" i="1">
                <a:solidFill>
                  <a:srgbClr val="000000"/>
                </a:solidFill>
                <a:latin typeface="Times New Roman" panose="02020603050405020304" pitchFamily="18" charset="0"/>
                <a:sym typeface="Symbol" pitchFamily="2" charset="2"/>
              </a:rPr>
              <a:t></a:t>
            </a:r>
            <a:r>
              <a:rPr lang="en-GB" altLang="en-CN">
                <a:solidFill>
                  <a:srgbClr val="000000"/>
                </a:solidFill>
              </a:rPr>
              <a:t> = ln(</a:t>
            </a:r>
            <a:r>
              <a:rPr lang="en-GB" altLang="en-CN" i="1">
                <a:solidFill>
                  <a:srgbClr val="000000"/>
                </a:solidFill>
                <a:latin typeface="Times New Roman" panose="02020603050405020304" pitchFamily="18" charset="0"/>
                <a:sym typeface="Symbol" pitchFamily="2" charset="2"/>
              </a:rPr>
              <a:t>y</a:t>
            </a:r>
            <a:r>
              <a:rPr lang="en-GB" altLang="en-CN">
                <a:solidFill>
                  <a:srgbClr val="000000"/>
                </a:solidFill>
              </a:rPr>
              <a:t>) = a + bX</a:t>
            </a:r>
            <a:r>
              <a:rPr lang="en-GB" altLang="en-CN"/>
              <a:t> 		      </a:t>
            </a:r>
            <a:r>
              <a:rPr lang="en-US" altLang="en-CN" sz="3200"/>
              <a:t>ŷ</a:t>
            </a:r>
            <a:r>
              <a:rPr lang="en-GB" altLang="en-CN"/>
              <a:t> = e</a:t>
            </a:r>
            <a:r>
              <a:rPr lang="en-GB" altLang="en-CN" baseline="30000"/>
              <a:t>a+bX</a:t>
            </a:r>
            <a:r>
              <a:rPr lang="en-GB" altLang="en-CN"/>
              <a:t> </a:t>
            </a:r>
          </a:p>
        </p:txBody>
      </p:sp>
      <p:sp>
        <p:nvSpPr>
          <p:cNvPr id="44037" name="Text Box 6">
            <a:extLst>
              <a:ext uri="{FF2B5EF4-FFF2-40B4-BE49-F238E27FC236}">
                <a16:creationId xmlns:a16="http://schemas.microsoft.com/office/drawing/2014/main" id="{1833929B-5CA9-D04B-AF1C-C213C52D3F89}"/>
              </a:ext>
            </a:extLst>
          </p:cNvPr>
          <p:cNvSpPr txBox="1">
            <a:spLocks noChangeArrowheads="1"/>
          </p:cNvSpPr>
          <p:nvPr/>
        </p:nvSpPr>
        <p:spPr bwMode="auto">
          <a:xfrm>
            <a:off x="2051050"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4038" name="Text Box 7">
            <a:extLst>
              <a:ext uri="{FF2B5EF4-FFF2-40B4-BE49-F238E27FC236}">
                <a16:creationId xmlns:a16="http://schemas.microsoft.com/office/drawing/2014/main" id="{6612A4C3-4FA8-8548-89E6-C6FD8838E380}"/>
              </a:ext>
            </a:extLst>
          </p:cNvPr>
          <p:cNvSpPr txBox="1">
            <a:spLocks noChangeArrowheads="1"/>
          </p:cNvSpPr>
          <p:nvPr/>
        </p:nvSpPr>
        <p:spPr bwMode="auto">
          <a:xfrm>
            <a:off x="6227763"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4039" name="Text Box 8">
            <a:extLst>
              <a:ext uri="{FF2B5EF4-FFF2-40B4-BE49-F238E27FC236}">
                <a16:creationId xmlns:a16="http://schemas.microsoft.com/office/drawing/2014/main" id="{D7A98A64-4025-7046-BD92-7396A3E06BFA}"/>
              </a:ext>
            </a:extLst>
          </p:cNvPr>
          <p:cNvSpPr txBox="1">
            <a:spLocks noChangeArrowheads="1"/>
          </p:cNvSpPr>
          <p:nvPr/>
        </p:nvSpPr>
        <p:spPr bwMode="auto">
          <a:xfrm>
            <a:off x="395288" y="39338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η</a:t>
            </a:r>
          </a:p>
        </p:txBody>
      </p:sp>
      <p:sp>
        <p:nvSpPr>
          <p:cNvPr id="44040" name="Text Box 9">
            <a:extLst>
              <a:ext uri="{FF2B5EF4-FFF2-40B4-BE49-F238E27FC236}">
                <a16:creationId xmlns:a16="http://schemas.microsoft.com/office/drawing/2014/main" id="{D7ED3D6A-FA4A-394D-99DE-7571FE5A2570}"/>
              </a:ext>
            </a:extLst>
          </p:cNvPr>
          <p:cNvSpPr txBox="1">
            <a:spLocks noChangeArrowheads="1"/>
          </p:cNvSpPr>
          <p:nvPr/>
        </p:nvSpPr>
        <p:spPr bwMode="auto">
          <a:xfrm>
            <a:off x="4572000" y="3860800"/>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μ</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1">
            <a:extLst>
              <a:ext uri="{FF2B5EF4-FFF2-40B4-BE49-F238E27FC236}">
                <a16:creationId xmlns:a16="http://schemas.microsoft.com/office/drawing/2014/main" id="{9DF47719-8B0B-F84B-BE1E-371296C7F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2495550"/>
            <a:ext cx="3744912"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8" name="Picture 10">
            <a:extLst>
              <a:ext uri="{FF2B5EF4-FFF2-40B4-BE49-F238E27FC236}">
                <a16:creationId xmlns:a16="http://schemas.microsoft.com/office/drawing/2014/main" id="{84B36DD9-C28A-5541-B115-08808FD9D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459038"/>
            <a:ext cx="3744913"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2" name="Rectangle 4">
            <a:extLst>
              <a:ext uri="{FF2B5EF4-FFF2-40B4-BE49-F238E27FC236}">
                <a16:creationId xmlns:a16="http://schemas.microsoft.com/office/drawing/2014/main" id="{540E240E-59DF-174B-9AF3-6E2B22893718}"/>
              </a:ext>
            </a:extLst>
          </p:cNvPr>
          <p:cNvSpPr>
            <a:spLocks noGrp="1" noChangeArrowheads="1"/>
          </p:cNvSpPr>
          <p:nvPr>
            <p:ph type="title"/>
          </p:nvPr>
        </p:nvSpPr>
        <p:spPr/>
        <p:txBody>
          <a:bodyPr/>
          <a:lstStyle/>
          <a:p>
            <a:pPr eaLnBrk="1" hangingPunct="1">
              <a:defRPr/>
            </a:pPr>
            <a:r>
              <a:rPr lang="en-NZ">
                <a:cs typeface="+mj-cs"/>
              </a:rPr>
              <a:t>Logistic (Binomial) model</a:t>
            </a:r>
            <a:endParaRPr lang="en-GB">
              <a:cs typeface="+mj-cs"/>
            </a:endParaRPr>
          </a:p>
        </p:txBody>
      </p:sp>
      <p:sp>
        <p:nvSpPr>
          <p:cNvPr id="252933" name="Rectangle 5">
            <a:extLst>
              <a:ext uri="{FF2B5EF4-FFF2-40B4-BE49-F238E27FC236}">
                <a16:creationId xmlns:a16="http://schemas.microsoft.com/office/drawing/2014/main" id="{9074ACA5-80AB-9E44-9497-550A3FEF7702}"/>
              </a:ext>
            </a:extLst>
          </p:cNvPr>
          <p:cNvSpPr>
            <a:spLocks noGrp="1" noChangeArrowheads="1"/>
          </p:cNvSpPr>
          <p:nvPr>
            <p:ph type="body" idx="1"/>
          </p:nvPr>
        </p:nvSpPr>
        <p:spPr/>
        <p:txBody>
          <a:bodyPr/>
          <a:lstStyle/>
          <a:p>
            <a:pPr eaLnBrk="1" hangingPunct="1">
              <a:buFont typeface="Wingdings" charset="0"/>
              <a:buNone/>
              <a:defRPr/>
            </a:pPr>
            <a:r>
              <a:rPr lang="en-GB" sz="2400" i="1" dirty="0">
                <a:cs typeface="+mn-cs"/>
                <a:sym typeface="Symbol" charset="0"/>
              </a:rPr>
              <a:t>   </a:t>
            </a:r>
            <a:r>
              <a:rPr lang="en-GB" sz="2400" dirty="0">
                <a:cs typeface="+mn-cs"/>
              </a:rPr>
              <a:t> = </a:t>
            </a:r>
            <a:r>
              <a:rPr lang="en-GB" sz="2400" dirty="0" err="1">
                <a:cs typeface="+mn-cs"/>
              </a:rPr>
              <a:t>ln</a:t>
            </a:r>
            <a:r>
              <a:rPr lang="en-GB" sz="2400" dirty="0">
                <a:cs typeface="+mn-cs"/>
              </a:rPr>
              <a:t>(</a:t>
            </a:r>
            <a:r>
              <a:rPr lang="en-GB" sz="2400" i="1" dirty="0">
                <a:cs typeface="+mn-cs"/>
              </a:rPr>
              <a:t>p</a:t>
            </a:r>
            <a:r>
              <a:rPr lang="en-GB" sz="2400" dirty="0">
                <a:cs typeface="+mn-cs"/>
              </a:rPr>
              <a:t> / (1-</a:t>
            </a:r>
            <a:r>
              <a:rPr lang="en-GB" sz="2400" i="1" dirty="0">
                <a:cs typeface="+mn-cs"/>
              </a:rPr>
              <a:t>p</a:t>
            </a:r>
            <a:r>
              <a:rPr lang="en-GB" sz="2400" dirty="0">
                <a:cs typeface="+mn-cs"/>
              </a:rPr>
              <a:t>)) = a + </a:t>
            </a:r>
            <a:r>
              <a:rPr lang="en-GB" sz="2400" dirty="0" err="1">
                <a:cs typeface="+mn-cs"/>
              </a:rPr>
              <a:t>bX</a:t>
            </a:r>
            <a:r>
              <a:rPr lang="en-GB" sz="2400" dirty="0">
                <a:cs typeface="+mn-cs"/>
              </a:rPr>
              <a:t>  	       </a:t>
            </a:r>
            <a:r>
              <a:rPr lang="en-GB" sz="2400" i="1" dirty="0">
                <a:cs typeface="+mn-cs"/>
              </a:rPr>
              <a:t>p</a:t>
            </a:r>
            <a:r>
              <a:rPr lang="en-GB" sz="2400" dirty="0">
                <a:cs typeface="+mn-cs"/>
              </a:rPr>
              <a:t> = </a:t>
            </a:r>
            <a:r>
              <a:rPr lang="en-GB" sz="2400" dirty="0" err="1">
                <a:cs typeface="+mn-cs"/>
              </a:rPr>
              <a:t>e</a:t>
            </a:r>
            <a:r>
              <a:rPr lang="en-GB" sz="2400" baseline="30000" dirty="0" err="1">
                <a:cs typeface="+mn-cs"/>
              </a:rPr>
              <a:t>a+bX</a:t>
            </a:r>
            <a:r>
              <a:rPr lang="en-GB" sz="2400" dirty="0">
                <a:cs typeface="+mn-cs"/>
              </a:rPr>
              <a:t> / (1+e</a:t>
            </a:r>
            <a:r>
              <a:rPr lang="en-GB" sz="2400" baseline="30000" dirty="0">
                <a:cs typeface="+mn-cs"/>
              </a:rPr>
              <a:t>a+</a:t>
            </a:r>
            <a:r>
              <a:rPr lang="en-GB" baseline="30000" dirty="0">
                <a:cs typeface="+mn-cs"/>
              </a:rPr>
              <a:t>bX</a:t>
            </a:r>
            <a:r>
              <a:rPr lang="en-GB" dirty="0">
                <a:cs typeface="+mn-cs"/>
              </a:rPr>
              <a:t>)  </a:t>
            </a:r>
          </a:p>
        </p:txBody>
      </p:sp>
      <p:sp>
        <p:nvSpPr>
          <p:cNvPr id="45061" name="Text Box 6">
            <a:extLst>
              <a:ext uri="{FF2B5EF4-FFF2-40B4-BE49-F238E27FC236}">
                <a16:creationId xmlns:a16="http://schemas.microsoft.com/office/drawing/2014/main" id="{1027B3FE-C666-6849-99D5-57A89BD73C4E}"/>
              </a:ext>
            </a:extLst>
          </p:cNvPr>
          <p:cNvSpPr txBox="1">
            <a:spLocks noChangeArrowheads="1"/>
          </p:cNvSpPr>
          <p:nvPr/>
        </p:nvSpPr>
        <p:spPr bwMode="auto">
          <a:xfrm>
            <a:off x="2051050"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5062" name="Text Box 7">
            <a:extLst>
              <a:ext uri="{FF2B5EF4-FFF2-40B4-BE49-F238E27FC236}">
                <a16:creationId xmlns:a16="http://schemas.microsoft.com/office/drawing/2014/main" id="{04D10D63-2438-7F4F-A470-7AB50D057B04}"/>
              </a:ext>
            </a:extLst>
          </p:cNvPr>
          <p:cNvSpPr txBox="1">
            <a:spLocks noChangeArrowheads="1"/>
          </p:cNvSpPr>
          <p:nvPr/>
        </p:nvSpPr>
        <p:spPr bwMode="auto">
          <a:xfrm>
            <a:off x="6227763" y="56610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NZ" altLang="en-CN" sz="2400" i="1"/>
              <a:t>x</a:t>
            </a:r>
            <a:endParaRPr lang="en-GB" altLang="en-CN" sz="2400" i="1"/>
          </a:p>
        </p:txBody>
      </p:sp>
      <p:sp>
        <p:nvSpPr>
          <p:cNvPr id="45063" name="Text Box 8">
            <a:extLst>
              <a:ext uri="{FF2B5EF4-FFF2-40B4-BE49-F238E27FC236}">
                <a16:creationId xmlns:a16="http://schemas.microsoft.com/office/drawing/2014/main" id="{7AFA6684-C6F8-D140-A45E-9E97A2D16BCC}"/>
              </a:ext>
            </a:extLst>
          </p:cNvPr>
          <p:cNvSpPr txBox="1">
            <a:spLocks noChangeArrowheads="1"/>
          </p:cNvSpPr>
          <p:nvPr/>
        </p:nvSpPr>
        <p:spPr bwMode="auto">
          <a:xfrm>
            <a:off x="395288" y="39338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η</a:t>
            </a:r>
          </a:p>
        </p:txBody>
      </p:sp>
      <p:sp>
        <p:nvSpPr>
          <p:cNvPr id="45064" name="Text Box 9">
            <a:extLst>
              <a:ext uri="{FF2B5EF4-FFF2-40B4-BE49-F238E27FC236}">
                <a16:creationId xmlns:a16="http://schemas.microsoft.com/office/drawing/2014/main" id="{BE2EBF67-3012-8549-90F7-EF503121F903}"/>
              </a:ext>
            </a:extLst>
          </p:cNvPr>
          <p:cNvSpPr txBox="1">
            <a:spLocks noChangeArrowheads="1"/>
          </p:cNvSpPr>
          <p:nvPr/>
        </p:nvSpPr>
        <p:spPr bwMode="auto">
          <a:xfrm>
            <a:off x="4572000" y="3860800"/>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l-GR" altLang="en-CN" sz="2400" i="1">
                <a:cs typeface="Arial" panose="020B0604020202020204" pitchFamily="34" charset="0"/>
              </a:rPr>
              <a:t>μ</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847510E5-08C5-3645-AF5A-51AE1C1F74BC}"/>
              </a:ext>
            </a:extLst>
          </p:cNvPr>
          <p:cNvSpPr>
            <a:spLocks noGrp="1" noChangeArrowheads="1"/>
          </p:cNvSpPr>
          <p:nvPr>
            <p:ph type="title"/>
          </p:nvPr>
        </p:nvSpPr>
        <p:spPr>
          <a:xfrm>
            <a:off x="755650" y="2349500"/>
            <a:ext cx="7543800" cy="1295400"/>
          </a:xfrm>
        </p:spPr>
        <p:txBody>
          <a:bodyPr/>
          <a:lstStyle/>
          <a:p>
            <a:r>
              <a:rPr lang="en-US" altLang="en-CN" sz="4400" b="0">
                <a:solidFill>
                  <a:srgbClr val="FFFFFF"/>
                </a:solidFill>
              </a:rPr>
              <a:t>Example 2.1 Continued..</a:t>
            </a:r>
            <a:br>
              <a:rPr lang="en-US" altLang="en-CN" sz="4400" b="0">
                <a:solidFill>
                  <a:srgbClr val="FFFFFF"/>
                </a:solidFill>
              </a:rPr>
            </a:br>
            <a:r>
              <a:rPr lang="en-US" altLang="en-CN" sz="4400" b="0">
                <a:solidFill>
                  <a:srgbClr val="FFFFFF"/>
                </a:solidFill>
              </a:rPr>
              <a:t>Predictions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11F23DEF-0CC7-F94F-9C1F-94D7F99A10EA}"/>
              </a:ext>
            </a:extLst>
          </p:cNvPr>
          <p:cNvSpPr>
            <a:spLocks noGrp="1" noChangeArrowheads="1"/>
          </p:cNvSpPr>
          <p:nvPr>
            <p:ph type="title"/>
          </p:nvPr>
        </p:nvSpPr>
        <p:spPr/>
        <p:txBody>
          <a:bodyPr/>
          <a:lstStyle/>
          <a:p>
            <a:pPr eaLnBrk="1" hangingPunct="1">
              <a:defRPr/>
            </a:pPr>
            <a:r>
              <a:rPr lang="en-NZ" dirty="0">
                <a:cs typeface="+mj-cs"/>
              </a:rPr>
              <a:t>Maximum likelihood estimation</a:t>
            </a:r>
            <a:endParaRPr lang="en-GB" dirty="0">
              <a:cs typeface="+mj-cs"/>
            </a:endParaRPr>
          </a:p>
        </p:txBody>
      </p:sp>
      <p:sp>
        <p:nvSpPr>
          <p:cNvPr id="2" name="Content Placeholder 1">
            <a:extLst>
              <a:ext uri="{FF2B5EF4-FFF2-40B4-BE49-F238E27FC236}">
                <a16:creationId xmlns:a16="http://schemas.microsoft.com/office/drawing/2014/main" id="{805D0615-B8AA-294B-94CC-F3DAFE6113E4}"/>
              </a:ext>
            </a:extLst>
          </p:cNvPr>
          <p:cNvSpPr>
            <a:spLocks noGrp="1"/>
          </p:cNvSpPr>
          <p:nvPr>
            <p:ph idx="1"/>
          </p:nvPr>
        </p:nvSpPr>
        <p:spPr>
          <a:xfrm>
            <a:off x="468313" y="2565400"/>
            <a:ext cx="8229600" cy="2428875"/>
          </a:xfrm>
        </p:spPr>
        <p:txBody>
          <a:bodyPr/>
          <a:lstStyle/>
          <a:p>
            <a:pPr marL="0" indent="0">
              <a:buFont typeface="Wingdings" charset="0"/>
              <a:buNone/>
              <a:defRPr/>
            </a:pPr>
            <a:endParaRPr lang="en-US" dirty="0"/>
          </a:p>
          <a:p>
            <a:pPr>
              <a:buFont typeface="Wingdings" charset="0"/>
              <a:buChar char="l"/>
              <a:defRPr/>
            </a:pPr>
            <a:r>
              <a:rPr lang="en-US" dirty="0"/>
              <a:t>Understanding how parameters are found in GLMs.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81387FB8-FC89-FA4F-AA83-EC1355EDA7C3}"/>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Maximum Likelihood Estimation (MLE)</a:t>
            </a:r>
            <a:endParaRPr lang="en-GB" dirty="0">
              <a:cs typeface="+mj-cs"/>
            </a:endParaRPr>
          </a:p>
        </p:txBody>
      </p:sp>
      <p:sp>
        <p:nvSpPr>
          <p:cNvPr id="48130" name="Content Placeholder 1">
            <a:extLst>
              <a:ext uri="{FF2B5EF4-FFF2-40B4-BE49-F238E27FC236}">
                <a16:creationId xmlns:a16="http://schemas.microsoft.com/office/drawing/2014/main" id="{FC70EEBF-CF26-3845-89E2-C91BFE14CC0F}"/>
              </a:ext>
            </a:extLst>
          </p:cNvPr>
          <p:cNvSpPr>
            <a:spLocks noGrp="1" noChangeArrowheads="1"/>
          </p:cNvSpPr>
          <p:nvPr>
            <p:ph idx="1"/>
          </p:nvPr>
        </p:nvSpPr>
        <p:spPr>
          <a:xfrm>
            <a:off x="468313" y="2060575"/>
            <a:ext cx="8229600" cy="4537075"/>
          </a:xfrm>
        </p:spPr>
        <p:txBody>
          <a:bodyPr/>
          <a:lstStyle/>
          <a:p>
            <a:r>
              <a:rPr lang="en-US" altLang="en-CN" sz="2400" dirty="0"/>
              <a:t>Before going further we need to introduce the concept of maximum likelihood estimation</a:t>
            </a:r>
          </a:p>
          <a:p>
            <a:pPr>
              <a:buFont typeface="Wingdings" pitchFamily="2" charset="2"/>
              <a:buNone/>
            </a:pPr>
            <a:endParaRPr lang="en-US" altLang="en-CN" sz="1000" dirty="0"/>
          </a:p>
          <a:p>
            <a:r>
              <a:rPr lang="en-US" altLang="en-CN" sz="2400" dirty="0"/>
              <a:t>Maximum likelihood estimation is an alternative way of estimating the β</a:t>
            </a:r>
            <a:r>
              <a:rPr lang="en-US" altLang="en-CN" sz="2400" baseline="-25000" dirty="0"/>
              <a:t>i</a:t>
            </a:r>
            <a:r>
              <a:rPr lang="en-US" altLang="en-US" sz="2400" dirty="0"/>
              <a:t>’</a:t>
            </a:r>
            <a:r>
              <a:rPr lang="en-US" altLang="en-CN" sz="2400" dirty="0"/>
              <a:t>s and σ</a:t>
            </a:r>
            <a:r>
              <a:rPr lang="en-US" altLang="en-CN" sz="2400" baseline="30000" dirty="0"/>
              <a:t>2</a:t>
            </a:r>
            <a:endParaRPr lang="en-US" altLang="en-CN" sz="2400" dirty="0"/>
          </a:p>
          <a:p>
            <a:endParaRPr lang="en-US" altLang="en-CN" sz="1000" dirty="0"/>
          </a:p>
          <a:p>
            <a:r>
              <a:rPr lang="en-US" altLang="en-CN" sz="2400" dirty="0"/>
              <a:t>In the first lecture we looked at least squares estimation:</a:t>
            </a:r>
          </a:p>
          <a:p>
            <a:endParaRPr lang="en-US" altLang="en-CN" sz="2400" dirty="0"/>
          </a:p>
          <a:p>
            <a:endParaRPr lang="en-US" altLang="en-CN" sz="2400" dirty="0"/>
          </a:p>
          <a:p>
            <a:endParaRPr lang="en-US" altLang="en-CN" sz="1000" dirty="0"/>
          </a:p>
          <a:p>
            <a:r>
              <a:rPr lang="en-US" altLang="en-CN" sz="2400" dirty="0"/>
              <a:t>Least squares works for linear models with normally-distributed  error; it</a:t>
            </a:r>
            <a:r>
              <a:rPr lang="en-US" altLang="en-US" sz="2400" dirty="0"/>
              <a:t>’</a:t>
            </a:r>
            <a:r>
              <a:rPr lang="en-US" altLang="en-CN" sz="2400" dirty="0"/>
              <a:t>s not efficient for alternative distributions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00BBC6C-F97E-E648-87F4-22D677442316}"/>
                  </a:ext>
                </a:extLst>
              </p:cNvPr>
              <p:cNvSpPr/>
              <p:nvPr/>
            </p:nvSpPr>
            <p:spPr>
              <a:xfrm>
                <a:off x="1964671" y="4329112"/>
                <a:ext cx="5236883" cy="12662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sz="2800" i="1">
                          <a:latin typeface="Cambria Math" panose="02040503050406030204" pitchFamily="18" charset="0"/>
                        </a:rPr>
                        <m:t>𝑀𝑖𝑛</m:t>
                      </m:r>
                      <m:nary>
                        <m:naryPr>
                          <m:chr m:val="∑"/>
                          <m:limLoc m:val="undOvr"/>
                          <m:ctrlPr>
                            <a:rPr lang="en-CN" sz="2800" i="1">
                              <a:latin typeface="Cambria Math" panose="02040503050406030204" pitchFamily="18" charset="0"/>
                            </a:rPr>
                          </m:ctrlPr>
                        </m:naryPr>
                        <m:sub>
                          <m:r>
                            <a:rPr lang="en-CN" sz="2800" i="0">
                              <a:latin typeface="Cambria Math" panose="02040503050406030204" pitchFamily="18" charset="0"/>
                            </a:rPr>
                            <m:t>1</m:t>
                          </m:r>
                        </m:sub>
                        <m:sup>
                          <m:r>
                            <a:rPr lang="en-CN" sz="2800" i="1">
                              <a:latin typeface="Cambria Math" panose="02040503050406030204" pitchFamily="18" charset="0"/>
                            </a:rPr>
                            <m:t>𝑛</m:t>
                          </m:r>
                        </m:sup>
                        <m:e>
                          <m:sSup>
                            <m:sSupPr>
                              <m:ctrlPr>
                                <a:rPr lang="en-CN" sz="2800" i="1">
                                  <a:solidFill>
                                    <a:srgbClr val="836967"/>
                                  </a:solidFill>
                                  <a:latin typeface="Cambria Math" panose="02040503050406030204" pitchFamily="18" charset="0"/>
                                </a:rPr>
                              </m:ctrlPr>
                            </m:sSupPr>
                            <m:e>
                              <m:d>
                                <m:dPr>
                                  <m:ctrlPr>
                                    <a:rPr lang="en-CN" sz="2800" i="1">
                                      <a:solidFill>
                                        <a:srgbClr val="836967"/>
                                      </a:solidFill>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𝑦</m:t>
                                      </m:r>
                                    </m:e>
                                    <m:sub>
                                      <m:r>
                                        <a:rPr lang="en-CN" sz="2800" i="1">
                                          <a:latin typeface="Cambria Math" panose="02040503050406030204" pitchFamily="18" charset="0"/>
                                        </a:rPr>
                                        <m:t>𝑖</m:t>
                                      </m:r>
                                    </m:sub>
                                  </m:sSub>
                                  <m:r>
                                    <a:rPr lang="en-CN" sz="2800" i="0">
                                      <a:latin typeface="Cambria Math" panose="02040503050406030204" pitchFamily="18" charset="0"/>
                                    </a:rPr>
                                    <m:t>− </m:t>
                                  </m:r>
                                  <m:sSub>
                                    <m:sSubPr>
                                      <m:ctrlPr>
                                        <a:rPr lang="en-CN" sz="2800" i="1">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a:rPr lang="en-CN" sz="2800" i="1">
                                          <a:latin typeface="Cambria Math" panose="02040503050406030204" pitchFamily="18" charset="0"/>
                                        </a:rPr>
                                        <m:t>𝑖</m:t>
                                      </m:r>
                                    </m:sub>
                                  </m:sSub>
                                </m:e>
                              </m:d>
                            </m:e>
                            <m:sup>
                              <m:r>
                                <a:rPr lang="en-CN" sz="2800" i="0">
                                  <a:latin typeface="Cambria Math" panose="02040503050406030204" pitchFamily="18" charset="0"/>
                                </a:rPr>
                                <m:t>2</m:t>
                              </m:r>
                            </m:sup>
                          </m:sSup>
                          <m:r>
                            <a:rPr lang="en-CN" sz="2800" i="0">
                              <a:latin typeface="Cambria Math" panose="02040503050406030204" pitchFamily="18" charset="0"/>
                            </a:rPr>
                            <m:t> </m:t>
                          </m:r>
                        </m:e>
                      </m:nary>
                      <m:r>
                        <a:rPr lang="en-CN" sz="2800" i="0">
                          <a:latin typeface="Cambria Math" panose="02040503050406030204" pitchFamily="18" charset="0"/>
                        </a:rPr>
                        <m:t>=</m:t>
                      </m:r>
                      <m:r>
                        <a:rPr lang="en-CN" sz="2800" i="1">
                          <a:latin typeface="Cambria Math" panose="02040503050406030204" pitchFamily="18" charset="0"/>
                        </a:rPr>
                        <m:t>𝑀𝑖𝑛</m:t>
                      </m:r>
                      <m:nary>
                        <m:naryPr>
                          <m:chr m:val="∑"/>
                          <m:limLoc m:val="undOvr"/>
                          <m:ctrlPr>
                            <a:rPr lang="en-CN" sz="2800" i="1">
                              <a:latin typeface="Cambria Math" panose="02040503050406030204" pitchFamily="18" charset="0"/>
                            </a:rPr>
                          </m:ctrlPr>
                        </m:naryPr>
                        <m:sub>
                          <m:r>
                            <a:rPr lang="en-CN" sz="2800" i="0">
                              <a:latin typeface="Cambria Math" panose="02040503050406030204" pitchFamily="18" charset="0"/>
                            </a:rPr>
                            <m:t>1</m:t>
                          </m:r>
                        </m:sub>
                        <m:sup>
                          <m:r>
                            <a:rPr lang="en-CN" sz="2800" i="1">
                              <a:latin typeface="Cambria Math" panose="02040503050406030204" pitchFamily="18" charset="0"/>
                            </a:rPr>
                            <m:t>𝑛</m:t>
                          </m:r>
                        </m:sup>
                        <m:e>
                          <m:sSup>
                            <m:sSupPr>
                              <m:ctrlPr>
                                <a:rPr lang="en-CN" sz="2800" i="1">
                                  <a:solidFill>
                                    <a:srgbClr val="836967"/>
                                  </a:solidFill>
                                  <a:latin typeface="Cambria Math" panose="02040503050406030204" pitchFamily="18" charset="0"/>
                                </a:rPr>
                              </m:ctrlPr>
                            </m:sSupPr>
                            <m:e>
                              <m:r>
                                <a:rPr lang="en-CN" sz="2800" i="1">
                                  <a:latin typeface="Cambria Math" panose="02040503050406030204" pitchFamily="18" charset="0"/>
                                </a:rPr>
                                <m:t>𝜀</m:t>
                              </m:r>
                            </m:e>
                            <m:sup>
                              <m:r>
                                <a:rPr lang="en-CN" sz="2800" i="0">
                                  <a:latin typeface="Cambria Math" panose="02040503050406030204" pitchFamily="18" charset="0"/>
                                </a:rPr>
                                <m:t>2</m:t>
                              </m:r>
                            </m:sup>
                          </m:sSup>
                          <m:r>
                            <a:rPr lang="en-CN" sz="2800" i="0">
                              <a:latin typeface="Cambria Math" panose="02040503050406030204" pitchFamily="18" charset="0"/>
                            </a:rPr>
                            <m:t> </m:t>
                          </m:r>
                        </m:e>
                      </m:nary>
                    </m:oMath>
                  </m:oMathPara>
                </a14:m>
                <a:endParaRPr lang="en-CN" sz="2800" dirty="0"/>
              </a:p>
            </p:txBody>
          </p:sp>
        </mc:Choice>
        <mc:Fallback xmlns="">
          <p:sp>
            <p:nvSpPr>
              <p:cNvPr id="2" name="Rectangle 1">
                <a:extLst>
                  <a:ext uri="{FF2B5EF4-FFF2-40B4-BE49-F238E27FC236}">
                    <a16:creationId xmlns:a16="http://schemas.microsoft.com/office/drawing/2014/main" id="{000BBC6C-F97E-E648-87F4-22D677442316}"/>
                  </a:ext>
                </a:extLst>
              </p:cNvPr>
              <p:cNvSpPr>
                <a:spLocks noRot="1" noChangeAspect="1" noMove="1" noResize="1" noEditPoints="1" noAdjustHandles="1" noChangeArrowheads="1" noChangeShapeType="1" noTextEdit="1"/>
              </p:cNvSpPr>
              <p:nvPr/>
            </p:nvSpPr>
            <p:spPr>
              <a:xfrm>
                <a:off x="1964671" y="4329112"/>
                <a:ext cx="5236883" cy="1266244"/>
              </a:xfrm>
              <a:prstGeom prst="rect">
                <a:avLst/>
              </a:prstGeom>
              <a:blipFill>
                <a:blip r:embed="rId2"/>
                <a:stretch>
                  <a:fillRect l="-9443" t="-105941" r="-4600" b="-162376"/>
                </a:stretch>
              </a:blipFill>
            </p:spPr>
            <p:txBody>
              <a:bodyPr/>
              <a:lstStyle/>
              <a:p>
                <a:r>
                  <a:rPr lang="en-CN">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CD3A7581-932F-4D4C-B8E9-B5B1C2FC6C18}"/>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Maximum Likelihood Estimation (MLE)</a:t>
            </a:r>
            <a:endParaRPr lang="en-GB" dirty="0">
              <a:cs typeface="+mj-cs"/>
            </a:endParaRPr>
          </a:p>
        </p:txBody>
      </p:sp>
      <p:sp>
        <p:nvSpPr>
          <p:cNvPr id="49154" name="Content Placeholder 1">
            <a:extLst>
              <a:ext uri="{FF2B5EF4-FFF2-40B4-BE49-F238E27FC236}">
                <a16:creationId xmlns:a16="http://schemas.microsoft.com/office/drawing/2014/main" id="{F46B6507-36C2-7E4B-B3C6-704824182BFB}"/>
              </a:ext>
            </a:extLst>
          </p:cNvPr>
          <p:cNvSpPr>
            <a:spLocks noGrp="1" noChangeArrowheads="1"/>
          </p:cNvSpPr>
          <p:nvPr>
            <p:ph idx="1"/>
          </p:nvPr>
        </p:nvSpPr>
        <p:spPr>
          <a:xfrm>
            <a:off x="468313" y="2292350"/>
            <a:ext cx="5329237" cy="4535488"/>
          </a:xfrm>
        </p:spPr>
        <p:txBody>
          <a:bodyPr/>
          <a:lstStyle/>
          <a:p>
            <a:r>
              <a:rPr lang="en-US" altLang="en-CN" sz="2400" dirty="0"/>
              <a:t>MLE uses:</a:t>
            </a:r>
          </a:p>
          <a:p>
            <a:pPr lvl="1"/>
            <a:r>
              <a:rPr lang="en-US" altLang="en-CN" sz="2000" dirty="0"/>
              <a:t>the data information (</a:t>
            </a:r>
            <a:r>
              <a:rPr lang="en-US" altLang="en-CN" sz="2000" b="1" dirty="0"/>
              <a:t>y</a:t>
            </a:r>
            <a:r>
              <a:rPr lang="en-US" altLang="en-CN" sz="2000" dirty="0"/>
              <a:t>, </a:t>
            </a:r>
            <a:r>
              <a:rPr lang="en-US" altLang="en-CN" sz="2000" b="1" dirty="0"/>
              <a:t>X</a:t>
            </a:r>
            <a:r>
              <a:rPr lang="en-US" altLang="en-CN" sz="2000" dirty="0"/>
              <a:t>), </a:t>
            </a:r>
          </a:p>
          <a:p>
            <a:pPr lvl="1"/>
            <a:r>
              <a:rPr lang="en-US" altLang="en-CN" sz="2000" dirty="0"/>
              <a:t>the model formulation (</a:t>
            </a:r>
            <a:r>
              <a:rPr lang="en-GB" altLang="en-CN" sz="2000" b="1" i="1" dirty="0"/>
              <a:t>y</a:t>
            </a:r>
            <a:r>
              <a:rPr lang="en-GB" altLang="en-CN" sz="2000" i="1" dirty="0"/>
              <a:t> =  </a:t>
            </a:r>
            <a:r>
              <a:rPr lang="en-GB" altLang="en-CN" sz="2000" b="1" i="1" dirty="0"/>
              <a:t>Xβ</a:t>
            </a:r>
            <a:r>
              <a:rPr lang="en-GB" altLang="en-CN" sz="2000" i="1" dirty="0"/>
              <a:t> +  </a:t>
            </a:r>
            <a:r>
              <a:rPr lang="en-GB" altLang="en-CN" sz="2000" b="1" i="1" dirty="0" err="1"/>
              <a:t>ε</a:t>
            </a:r>
            <a:r>
              <a:rPr lang="en-GB" altLang="en-CN" sz="2000" b="1" i="1" dirty="0"/>
              <a:t>)</a:t>
            </a:r>
            <a:endParaRPr lang="en-GB" altLang="en-CN" sz="2000" dirty="0"/>
          </a:p>
          <a:p>
            <a:pPr lvl="1"/>
            <a:r>
              <a:rPr lang="en-US" altLang="en-CN" sz="2000" dirty="0"/>
              <a:t>a probability density function f(</a:t>
            </a:r>
            <a:r>
              <a:rPr lang="en-US" altLang="en-CN" sz="2000" dirty="0" err="1"/>
              <a:t>e</a:t>
            </a:r>
            <a:r>
              <a:rPr lang="en-US" altLang="en-CN" sz="2000" baseline="-25000" dirty="0" err="1"/>
              <a:t>i</a:t>
            </a:r>
            <a:r>
              <a:rPr lang="en-US" altLang="en-CN" sz="2000" dirty="0"/>
              <a:t>) (e.g. Normal, Binomial, Poisson)</a:t>
            </a:r>
          </a:p>
          <a:p>
            <a:endParaRPr lang="en-US" altLang="en-CN" sz="1000" dirty="0"/>
          </a:p>
          <a:p>
            <a:r>
              <a:rPr lang="en-US" altLang="en-CN" sz="2000" dirty="0"/>
              <a:t>Then it constructs a product function for that data called a likelihood function L(</a:t>
            </a:r>
            <a:r>
              <a:rPr lang="en-US" altLang="en-CN" sz="2000" dirty="0" err="1"/>
              <a:t>θ</a:t>
            </a:r>
            <a:r>
              <a:rPr lang="en-US" altLang="en-CN" sz="2000" dirty="0"/>
              <a:t>), where </a:t>
            </a:r>
            <a:r>
              <a:rPr lang="en-US" altLang="en-CN" sz="2000" dirty="0" err="1"/>
              <a:t>θ</a:t>
            </a:r>
            <a:r>
              <a:rPr lang="en-US" altLang="en-CN" sz="2000" dirty="0"/>
              <a:t> are the parameters to be solved (e.g. β</a:t>
            </a:r>
            <a:r>
              <a:rPr lang="en-US" altLang="en-CN" sz="2000" baseline="-25000" dirty="0"/>
              <a:t>0</a:t>
            </a:r>
            <a:r>
              <a:rPr lang="en-US" altLang="en-CN" sz="2000" dirty="0"/>
              <a:t>, β</a:t>
            </a:r>
            <a:r>
              <a:rPr lang="en-US" altLang="en-CN" sz="2000" baseline="-25000" dirty="0"/>
              <a:t>1</a:t>
            </a:r>
            <a:r>
              <a:rPr lang="en-US" altLang="en-CN" sz="2000" dirty="0"/>
              <a:t>, </a:t>
            </a:r>
            <a:r>
              <a:rPr lang="en-US" altLang="en-CN" sz="2000" dirty="0" err="1"/>
              <a:t>σ</a:t>
            </a:r>
            <a:r>
              <a:rPr lang="en-US" altLang="en-CN" sz="2000" dirty="0"/>
              <a:t>)</a:t>
            </a:r>
          </a:p>
          <a:p>
            <a:endParaRPr lang="en-US" altLang="en-CN" sz="1000" dirty="0"/>
          </a:p>
          <a:p>
            <a:r>
              <a:rPr lang="en-US" altLang="en-CN" sz="2000" dirty="0"/>
              <a:t>Then to solve for the L(</a:t>
            </a:r>
            <a:r>
              <a:rPr lang="en-US" altLang="en-CN" sz="2000" dirty="0" err="1"/>
              <a:t>θ</a:t>
            </a:r>
            <a:r>
              <a:rPr lang="en-US" altLang="en-CN" sz="2000" dirty="0"/>
              <a:t>), it looks for the maximum value of L(</a:t>
            </a:r>
            <a:r>
              <a:rPr lang="en-US" altLang="en-CN" sz="2000" dirty="0" err="1"/>
              <a:t>θ</a:t>
            </a:r>
            <a:r>
              <a:rPr lang="en-US" altLang="en-CN" sz="2000" dirty="0"/>
              <a:t>) (the turning point), using </a:t>
            </a:r>
            <a:r>
              <a:rPr lang="en-US" altLang="en-CN" sz="2000" u="sng" dirty="0"/>
              <a:t>derivatives</a:t>
            </a:r>
            <a:r>
              <a:rPr lang="en-US" altLang="en-CN" sz="2000" dirty="0"/>
              <a:t> and numeric solutions</a:t>
            </a:r>
          </a:p>
        </p:txBody>
      </p:sp>
      <p:grpSp>
        <p:nvGrpSpPr>
          <p:cNvPr id="49155" name="Group 13">
            <a:extLst>
              <a:ext uri="{FF2B5EF4-FFF2-40B4-BE49-F238E27FC236}">
                <a16:creationId xmlns:a16="http://schemas.microsoft.com/office/drawing/2014/main" id="{FA01EF43-9D1A-7A48-94FA-1BCCD27D4B10}"/>
              </a:ext>
            </a:extLst>
          </p:cNvPr>
          <p:cNvGrpSpPr>
            <a:grpSpLocks/>
          </p:cNvGrpSpPr>
          <p:nvPr/>
        </p:nvGrpSpPr>
        <p:grpSpPr bwMode="auto">
          <a:xfrm>
            <a:off x="5797550" y="2636838"/>
            <a:ext cx="3348038" cy="3667125"/>
            <a:chOff x="5796136" y="2060848"/>
            <a:chExt cx="3347864" cy="3666852"/>
          </a:xfrm>
        </p:grpSpPr>
        <p:cxnSp>
          <p:nvCxnSpPr>
            <p:cNvPr id="5" name="Straight Connector 4">
              <a:extLst>
                <a:ext uri="{FF2B5EF4-FFF2-40B4-BE49-F238E27FC236}">
                  <a16:creationId xmlns:a16="http://schemas.microsoft.com/office/drawing/2014/main" id="{CBA23172-1A81-EA4D-8C63-1B68CF92B08A}"/>
                </a:ext>
              </a:extLst>
            </p:cNvPr>
            <p:cNvCxnSpPr/>
            <p:nvPr/>
          </p:nvCxnSpPr>
          <p:spPr>
            <a:xfrm>
              <a:off x="5796136" y="2852951"/>
              <a:ext cx="0" cy="23763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5758A90-82C8-A24A-A236-87A66577B665}"/>
                </a:ext>
              </a:extLst>
            </p:cNvPr>
            <p:cNvCxnSpPr/>
            <p:nvPr/>
          </p:nvCxnSpPr>
          <p:spPr>
            <a:xfrm flipH="1">
              <a:off x="5796136" y="5229262"/>
              <a:ext cx="2584316" cy="79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Freeform 8">
              <a:extLst>
                <a:ext uri="{FF2B5EF4-FFF2-40B4-BE49-F238E27FC236}">
                  <a16:creationId xmlns:a16="http://schemas.microsoft.com/office/drawing/2014/main" id="{AF1D76AB-2656-2342-94D1-F872DED32EAB}"/>
                </a:ext>
              </a:extLst>
            </p:cNvPr>
            <p:cNvSpPr/>
            <p:nvPr/>
          </p:nvSpPr>
          <p:spPr>
            <a:xfrm>
              <a:off x="5956466" y="3289482"/>
              <a:ext cx="2501770" cy="1396896"/>
            </a:xfrm>
            <a:custGeom>
              <a:avLst/>
              <a:gdLst>
                <a:gd name="connsiteX0" fmla="*/ 0 w 2501900"/>
                <a:gd name="connsiteY0" fmla="*/ 1397039 h 1397039"/>
                <a:gd name="connsiteX1" fmla="*/ 355600 w 2501900"/>
                <a:gd name="connsiteY1" fmla="*/ 660439 h 1397039"/>
                <a:gd name="connsiteX2" fmla="*/ 914400 w 2501900"/>
                <a:gd name="connsiteY2" fmla="*/ 190539 h 1397039"/>
                <a:gd name="connsiteX3" fmla="*/ 1511300 w 2501900"/>
                <a:gd name="connsiteY3" fmla="*/ 39 h 1397039"/>
                <a:gd name="connsiteX4" fmla="*/ 2057400 w 2501900"/>
                <a:gd name="connsiteY4" fmla="*/ 203239 h 1397039"/>
                <a:gd name="connsiteX5" fmla="*/ 2501900 w 2501900"/>
                <a:gd name="connsiteY5" fmla="*/ 635039 h 1397039"/>
                <a:gd name="connsiteX6" fmla="*/ 2501900 w 2501900"/>
                <a:gd name="connsiteY6" fmla="*/ 635039 h 13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1900" h="1397039">
                  <a:moveTo>
                    <a:pt x="0" y="1397039"/>
                  </a:moveTo>
                  <a:cubicBezTo>
                    <a:pt x="101600" y="1129280"/>
                    <a:pt x="203200" y="861522"/>
                    <a:pt x="355600" y="660439"/>
                  </a:cubicBezTo>
                  <a:cubicBezTo>
                    <a:pt x="508000" y="459356"/>
                    <a:pt x="721783" y="300606"/>
                    <a:pt x="914400" y="190539"/>
                  </a:cubicBezTo>
                  <a:cubicBezTo>
                    <a:pt x="1107017" y="80472"/>
                    <a:pt x="1320800" y="-2078"/>
                    <a:pt x="1511300" y="39"/>
                  </a:cubicBezTo>
                  <a:cubicBezTo>
                    <a:pt x="1701800" y="2156"/>
                    <a:pt x="1892300" y="97406"/>
                    <a:pt x="2057400" y="203239"/>
                  </a:cubicBezTo>
                  <a:cubicBezTo>
                    <a:pt x="2222500" y="309072"/>
                    <a:pt x="2427817" y="563072"/>
                    <a:pt x="2501900" y="635039"/>
                  </a:cubicBezTo>
                  <a:lnTo>
                    <a:pt x="2501900" y="635039"/>
                  </a:lnTo>
                </a:path>
              </a:pathLst>
            </a:custGeom>
            <a:ln>
              <a:solidFill>
                <a:srgbClr val="3366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pic>
          <p:nvPicPr>
            <p:cNvPr id="49161" name="Picture 9">
              <a:extLst>
                <a:ext uri="{FF2B5EF4-FFF2-40B4-BE49-F238E27FC236}">
                  <a16:creationId xmlns:a16="http://schemas.microsoft.com/office/drawing/2014/main" id="{622DFF1F-84EE-A944-B51F-4F597856074B}"/>
                </a:ext>
              </a:extLst>
            </p:cNvPr>
            <p:cNvPicPr>
              <a:picLocks noChangeAspect="1"/>
            </p:cNvPicPr>
            <p:nvPr/>
          </p:nvPicPr>
          <p:blipFill>
            <a:blip r:embed="rId2">
              <a:extLst>
                <a:ext uri="{28A0092B-C50C-407E-A947-70E740481C1C}">
                  <a14:useLocalDpi xmlns:a14="http://schemas.microsoft.com/office/drawing/2010/main" val="0"/>
                </a:ext>
              </a:extLst>
            </a:blip>
            <a:srcRect l="43651" t="3972" r="42838" b="-5942"/>
            <a:stretch>
              <a:fillRect/>
            </a:stretch>
          </p:blipFill>
          <p:spPr bwMode="auto">
            <a:xfrm>
              <a:off x="7946256" y="3140968"/>
              <a:ext cx="1197744" cy="42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10">
              <a:extLst>
                <a:ext uri="{FF2B5EF4-FFF2-40B4-BE49-F238E27FC236}">
                  <a16:creationId xmlns:a16="http://schemas.microsoft.com/office/drawing/2014/main" id="{41ABACD6-CECD-1041-9DAF-804F9839F543}"/>
                </a:ext>
              </a:extLst>
            </p:cNvPr>
            <p:cNvPicPr>
              <a:picLocks noChangeAspect="1"/>
            </p:cNvPicPr>
            <p:nvPr/>
          </p:nvPicPr>
          <p:blipFill>
            <a:blip r:embed="rId3">
              <a:extLst>
                <a:ext uri="{28A0092B-C50C-407E-A947-70E740481C1C}">
                  <a14:useLocalDpi xmlns:a14="http://schemas.microsoft.com/office/drawing/2010/main" val="0"/>
                </a:ext>
              </a:extLst>
            </a:blip>
            <a:srcRect l="44855" t="2" r="44408" b="-1764"/>
            <a:stretch>
              <a:fillRect/>
            </a:stretch>
          </p:blipFill>
          <p:spPr bwMode="auto">
            <a:xfrm>
              <a:off x="6804248" y="5301208"/>
              <a:ext cx="952004" cy="42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wn Arrow 11">
              <a:extLst>
                <a:ext uri="{FF2B5EF4-FFF2-40B4-BE49-F238E27FC236}">
                  <a16:creationId xmlns:a16="http://schemas.microsoft.com/office/drawing/2014/main" id="{393DD47C-E145-B142-99C9-46A82B8D2260}"/>
                </a:ext>
              </a:extLst>
            </p:cNvPr>
            <p:cNvSpPr>
              <a:spLocks noChangeArrowheads="1"/>
            </p:cNvSpPr>
            <p:nvPr/>
          </p:nvSpPr>
          <p:spPr bwMode="auto">
            <a:xfrm>
              <a:off x="7308945" y="2708500"/>
              <a:ext cx="215889" cy="431768"/>
            </a:xfrm>
            <a:prstGeom prst="downArrow">
              <a:avLst>
                <a:gd name="adj1" fmla="val 50000"/>
                <a:gd name="adj2" fmla="val 49999"/>
              </a:avLst>
            </a:prstGeom>
            <a:solidFill>
              <a:srgbClr val="0000FF"/>
            </a:solidFill>
            <a:ln w="9525">
              <a:solidFill>
                <a:srgbClr val="0000FF"/>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CN" sz="1800">
                <a:solidFill>
                  <a:srgbClr val="FFFFFF"/>
                </a:solidFill>
              </a:endParaRPr>
            </a:p>
          </p:txBody>
        </p:sp>
        <p:pic>
          <p:nvPicPr>
            <p:cNvPr id="49164" name="Picture 12">
              <a:extLst>
                <a:ext uri="{FF2B5EF4-FFF2-40B4-BE49-F238E27FC236}">
                  <a16:creationId xmlns:a16="http://schemas.microsoft.com/office/drawing/2014/main" id="{DB2298E2-A24F-6D40-B7A8-770DD13C3D8F}"/>
                </a:ext>
              </a:extLst>
            </p:cNvPr>
            <p:cNvPicPr>
              <a:picLocks noChangeAspect="1"/>
            </p:cNvPicPr>
            <p:nvPr/>
          </p:nvPicPr>
          <p:blipFill>
            <a:blip r:embed="rId4">
              <a:extLst>
                <a:ext uri="{28A0092B-C50C-407E-A947-70E740481C1C}">
                  <a14:useLocalDpi xmlns:a14="http://schemas.microsoft.com/office/drawing/2010/main" val="0"/>
                </a:ext>
              </a:extLst>
            </a:blip>
            <a:srcRect l="36781" t="-14973" r="43733" b="-10477"/>
            <a:stretch>
              <a:fillRect/>
            </a:stretch>
          </p:blipFill>
          <p:spPr bwMode="auto">
            <a:xfrm>
              <a:off x="6228184" y="2060848"/>
              <a:ext cx="1727324" cy="52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56" name="Content Placeholder 1">
            <a:extLst>
              <a:ext uri="{FF2B5EF4-FFF2-40B4-BE49-F238E27FC236}">
                <a16:creationId xmlns:a16="http://schemas.microsoft.com/office/drawing/2014/main" id="{FD9292B9-FE6C-DB4A-AA5C-FA984E0CF8F9}"/>
              </a:ext>
            </a:extLst>
          </p:cNvPr>
          <p:cNvSpPr txBox="1">
            <a:spLocks noChangeArrowheads="1"/>
          </p:cNvSpPr>
          <p:nvPr/>
        </p:nvSpPr>
        <p:spPr bwMode="auto">
          <a:xfrm>
            <a:off x="509588" y="1844675"/>
            <a:ext cx="86058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ＭＳ Ｐゴシック" panose="020B0600070205080204" pitchFamily="34" charset="-128"/>
              </a:defRPr>
            </a:lvl1pPr>
            <a:lvl2pPr marL="692150" indent="-347663">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ＭＳ Ｐゴシック" panose="020B0600070205080204" pitchFamily="34" charset="-128"/>
              </a:defRPr>
            </a:lvl2pPr>
            <a:lvl3pPr marL="987425" indent="-293688">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ＭＳ Ｐゴシック" panose="020B0600070205080204" pitchFamily="34" charset="-128"/>
              </a:defRPr>
            </a:lvl3pPr>
            <a:lvl4pPr marL="1281113" indent="-2921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4pPr>
            <a:lvl5pPr marL="1598613" indent="-315913">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055813" indent="-315913"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513013" indent="-315913"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2970213" indent="-315913"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427413" indent="-315913"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buFont typeface="Wingdings" pitchFamily="2" charset="2"/>
              <a:buNone/>
            </a:pPr>
            <a:r>
              <a:rPr lang="en-US" altLang="en-CN" sz="2000">
                <a:solidFill>
                  <a:srgbClr val="0000FF"/>
                </a:solidFill>
              </a:rPr>
              <a:t>The MLE is the most likely value of the parameters given the data</a:t>
            </a:r>
          </a:p>
        </p:txBody>
      </p:sp>
      <p:sp>
        <p:nvSpPr>
          <p:cNvPr id="3" name="Rectangle 2">
            <a:extLst>
              <a:ext uri="{FF2B5EF4-FFF2-40B4-BE49-F238E27FC236}">
                <a16:creationId xmlns:a16="http://schemas.microsoft.com/office/drawing/2014/main" id="{99867D55-E497-6347-996E-5D7770DFC555}"/>
              </a:ext>
            </a:extLst>
          </p:cNvPr>
          <p:cNvSpPr>
            <a:spLocks noRot="1" noChangeAspect="1" noMove="1" noResize="1" noEditPoints="1" noAdjustHandles="1" noChangeArrowheads="1" noChangeShapeType="1" noTextEdit="1"/>
          </p:cNvSpPr>
          <p:nvPr/>
        </p:nvSpPr>
        <p:spPr>
          <a:xfrm>
            <a:off x="6119910" y="4617244"/>
            <a:ext cx="2741713" cy="848566"/>
          </a:xfrm>
          <a:prstGeom prst="rect">
            <a:avLst/>
          </a:prstGeom>
          <a:blipFill>
            <a:blip r:embed="rId5"/>
            <a:stretch>
              <a:fillRect t="-100000" r="-6912" b="-155224"/>
            </a:stretch>
          </a:blipFill>
        </p:spPr>
        <p:txBody>
          <a:bodyPr/>
          <a:lstStyle/>
          <a:p>
            <a:pPr>
              <a:defRPr/>
            </a:pPr>
            <a:r>
              <a:rPr lang="en-CN">
                <a:noFill/>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5ED1E7B5-A66C-1C4C-A85B-22C121029373}"/>
              </a:ext>
            </a:extLst>
          </p:cNvPr>
          <p:cNvSpPr>
            <a:spLocks noGrp="1" noChangeArrowheads="1"/>
          </p:cNvSpPr>
          <p:nvPr>
            <p:ph type="title"/>
          </p:nvPr>
        </p:nvSpPr>
        <p:spPr/>
        <p:txBody>
          <a:bodyPr/>
          <a:lstStyle/>
          <a:p>
            <a:pPr eaLnBrk="1" hangingPunct="1">
              <a:defRPr/>
            </a:pPr>
            <a:r>
              <a:rPr lang="en-NZ" dirty="0">
                <a:cs typeface="+mj-cs"/>
              </a:rPr>
              <a:t>Alternative Distributions</a:t>
            </a:r>
            <a:endParaRPr lang="en-GB" dirty="0">
              <a:cs typeface="+mj-cs"/>
            </a:endParaRPr>
          </a:p>
        </p:txBody>
      </p:sp>
      <p:sp>
        <p:nvSpPr>
          <p:cNvPr id="187395" name="Rectangle 3">
            <a:extLst>
              <a:ext uri="{FF2B5EF4-FFF2-40B4-BE49-F238E27FC236}">
                <a16:creationId xmlns:a16="http://schemas.microsoft.com/office/drawing/2014/main" id="{20464D7D-F67E-0A4D-B6C7-6C3C1AEDDFDD}"/>
              </a:ext>
            </a:extLst>
          </p:cNvPr>
          <p:cNvSpPr>
            <a:spLocks noGrp="1" noChangeArrowheads="1"/>
          </p:cNvSpPr>
          <p:nvPr>
            <p:ph type="body" idx="1"/>
          </p:nvPr>
        </p:nvSpPr>
        <p:spPr>
          <a:xfrm>
            <a:off x="457200" y="2060575"/>
            <a:ext cx="8229600" cy="4392613"/>
          </a:xfrm>
        </p:spPr>
        <p:txBody>
          <a:bodyPr/>
          <a:lstStyle/>
          <a:p>
            <a:pPr eaLnBrk="1" hangingPunct="1">
              <a:lnSpc>
                <a:spcPct val="90000"/>
              </a:lnSpc>
            </a:pPr>
            <a:r>
              <a:rPr lang="en-NZ" altLang="en-CN" sz="2400" dirty="0"/>
              <a:t>Some data which is typically not normal:</a:t>
            </a:r>
          </a:p>
          <a:p>
            <a:pPr eaLnBrk="1" hangingPunct="1">
              <a:lnSpc>
                <a:spcPct val="90000"/>
              </a:lnSpc>
            </a:pPr>
            <a:endParaRPr lang="en-NZ" altLang="en-CN" sz="2400" dirty="0"/>
          </a:p>
          <a:p>
            <a:pPr lvl="1" eaLnBrk="1" hangingPunct="1">
              <a:lnSpc>
                <a:spcPct val="90000"/>
              </a:lnSpc>
            </a:pPr>
            <a:r>
              <a:rPr lang="en-NZ" altLang="en-CN" sz="2400" dirty="0"/>
              <a:t>Proportions (e.g. infection rates, survival rates)</a:t>
            </a:r>
          </a:p>
          <a:p>
            <a:pPr lvl="2" eaLnBrk="1" hangingPunct="1">
              <a:lnSpc>
                <a:spcPct val="90000"/>
              </a:lnSpc>
            </a:pPr>
            <a:r>
              <a:rPr lang="en-NZ" altLang="en-CN" sz="2400" dirty="0"/>
              <a:t>Variance will be ∩</a:t>
            </a:r>
            <a:r>
              <a:rPr lang="en-GB" altLang="en-CN" sz="2400" dirty="0"/>
              <a:t> </a:t>
            </a:r>
            <a:r>
              <a:rPr lang="en-NZ" altLang="en-CN" sz="2400" dirty="0"/>
              <a:t>- shaped function of mean</a:t>
            </a:r>
          </a:p>
          <a:p>
            <a:pPr lvl="2" eaLnBrk="1" hangingPunct="1">
              <a:lnSpc>
                <a:spcPct val="90000"/>
              </a:lnSpc>
            </a:pPr>
            <a:endParaRPr lang="en-NZ" altLang="en-CN" sz="2400" dirty="0"/>
          </a:p>
          <a:p>
            <a:pPr lvl="1" eaLnBrk="1" hangingPunct="1">
              <a:lnSpc>
                <a:spcPct val="90000"/>
              </a:lnSpc>
            </a:pPr>
            <a:r>
              <a:rPr lang="en-NZ" altLang="en-CN" sz="2400" dirty="0"/>
              <a:t>Count data (insects on a leaf, trees in a plot)</a:t>
            </a:r>
          </a:p>
          <a:p>
            <a:pPr lvl="2" eaLnBrk="1" hangingPunct="1">
              <a:lnSpc>
                <a:spcPct val="90000"/>
              </a:lnSpc>
            </a:pPr>
            <a:r>
              <a:rPr lang="en-NZ" altLang="en-CN" sz="2400" dirty="0"/>
              <a:t>Often many zeroes – variance will increase with mean</a:t>
            </a:r>
          </a:p>
          <a:p>
            <a:pPr lvl="2" eaLnBrk="1" hangingPunct="1">
              <a:lnSpc>
                <a:spcPct val="90000"/>
              </a:lnSpc>
            </a:pPr>
            <a:endParaRPr lang="en-NZ" altLang="en-CN" sz="2400" dirty="0"/>
          </a:p>
          <a:p>
            <a:pPr lvl="1" eaLnBrk="1" hangingPunct="1">
              <a:lnSpc>
                <a:spcPct val="90000"/>
              </a:lnSpc>
            </a:pPr>
            <a:r>
              <a:rPr lang="en-NZ" altLang="en-CN" sz="2400" dirty="0"/>
              <a:t>Binary response (dead / alive; present / absent)</a:t>
            </a:r>
          </a:p>
          <a:p>
            <a:pPr lvl="2" eaLnBrk="1" hangingPunct="1">
              <a:lnSpc>
                <a:spcPct val="90000"/>
              </a:lnSpc>
            </a:pPr>
            <a:r>
              <a:rPr lang="en-NZ" altLang="en-CN" sz="2400" dirty="0"/>
              <a:t>Non-normal</a:t>
            </a:r>
            <a:endParaRPr lang="en-GB" altLang="en-CN"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73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73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739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739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7395">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87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F3459976-7EDF-C04E-BC32-745B5DA5B63D}"/>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MLE example: normal data</a:t>
            </a:r>
            <a:endParaRPr lang="en-GB" dirty="0">
              <a:cs typeface="+mj-cs"/>
            </a:endParaRPr>
          </a:p>
        </p:txBody>
      </p:sp>
      <p:sp>
        <p:nvSpPr>
          <p:cNvPr id="50178" name="Content Placeholder 1">
            <a:extLst>
              <a:ext uri="{FF2B5EF4-FFF2-40B4-BE49-F238E27FC236}">
                <a16:creationId xmlns:a16="http://schemas.microsoft.com/office/drawing/2014/main" id="{262C4038-4825-3D47-A093-B58CB70B165B}"/>
              </a:ext>
            </a:extLst>
          </p:cNvPr>
          <p:cNvSpPr>
            <a:spLocks noGrp="1" noChangeArrowheads="1"/>
          </p:cNvSpPr>
          <p:nvPr>
            <p:ph idx="1"/>
          </p:nvPr>
        </p:nvSpPr>
        <p:spPr>
          <a:xfrm>
            <a:off x="468313" y="1844675"/>
            <a:ext cx="8207375" cy="4537075"/>
          </a:xfrm>
        </p:spPr>
        <p:txBody>
          <a:bodyPr/>
          <a:lstStyle/>
          <a:p>
            <a:r>
              <a:rPr lang="en-US" altLang="en-CN" sz="2400" dirty="0"/>
              <a:t>Choose the error distribution formula:</a:t>
            </a:r>
          </a:p>
          <a:p>
            <a:pPr>
              <a:buFont typeface="Wingdings" pitchFamily="2" charset="2"/>
              <a:buAutoNum type="arabicPeriod"/>
            </a:pPr>
            <a:endParaRPr lang="en-US" altLang="en-CN" sz="2400" dirty="0"/>
          </a:p>
          <a:p>
            <a:pPr>
              <a:buFont typeface="Wingdings" pitchFamily="2" charset="2"/>
              <a:buNone/>
            </a:pPr>
            <a:endParaRPr lang="en-US" altLang="en-CN" sz="2400" dirty="0"/>
          </a:p>
          <a:p>
            <a:r>
              <a:rPr lang="en-US" altLang="en-CN" sz="2400" dirty="0"/>
              <a:t>Next, multiply this formula n times, to get the likelihood function (n is for the number of data points):</a:t>
            </a:r>
          </a:p>
          <a:p>
            <a:endParaRPr lang="en-US" altLang="en-CN" sz="2400" dirty="0"/>
          </a:p>
          <a:p>
            <a:pPr>
              <a:buFont typeface="Wingdings" pitchFamily="2" charset="2"/>
              <a:buNone/>
            </a:pPr>
            <a:endParaRPr lang="en-US" altLang="en-CN" sz="2400" dirty="0"/>
          </a:p>
          <a:p>
            <a:r>
              <a:rPr lang="en-US" altLang="en-CN" sz="2400" dirty="0"/>
              <a:t>Now substitute vector </a:t>
            </a:r>
            <a:r>
              <a:rPr lang="en-US" altLang="en-CN" sz="2400" dirty="0" err="1"/>
              <a:t>ε</a:t>
            </a:r>
            <a:r>
              <a:rPr lang="en-US" altLang="en-CN" sz="2400" dirty="0"/>
              <a:t> = y </a:t>
            </a:r>
            <a:r>
              <a:rPr lang="mr-IN" altLang="en-CN" sz="2400" dirty="0"/>
              <a:t>–</a:t>
            </a:r>
            <a:r>
              <a:rPr lang="en-US" altLang="en-CN" sz="2400" dirty="0"/>
              <a:t> Xβ to add the actual data </a:t>
            </a:r>
          </a:p>
          <a:p>
            <a:endParaRPr lang="en-US" altLang="en-CN" sz="2400" dirty="0"/>
          </a:p>
        </p:txBody>
      </p:sp>
      <p:pic>
        <p:nvPicPr>
          <p:cNvPr id="50179" name="Picture 3">
            <a:extLst>
              <a:ext uri="{FF2B5EF4-FFF2-40B4-BE49-F238E27FC236}">
                <a16:creationId xmlns:a16="http://schemas.microsoft.com/office/drawing/2014/main" id="{05857BB2-E152-6543-9CAC-5AB3FCF904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276475"/>
            <a:ext cx="781685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6">
            <a:extLst>
              <a:ext uri="{FF2B5EF4-FFF2-40B4-BE49-F238E27FC236}">
                <a16:creationId xmlns:a16="http://schemas.microsoft.com/office/drawing/2014/main" id="{888AEA1A-664A-2645-86B3-7137CB4752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5445125"/>
            <a:ext cx="8864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4">
            <a:extLst>
              <a:ext uri="{FF2B5EF4-FFF2-40B4-BE49-F238E27FC236}">
                <a16:creationId xmlns:a16="http://schemas.microsoft.com/office/drawing/2014/main" id="{AC72A339-F415-FF45-8631-E9EDDF0A8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588" y="1916113"/>
            <a:ext cx="1439862"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4439EA5-6CFE-1E4B-BBD2-315709DEE1AF}"/>
              </a:ext>
            </a:extLst>
          </p:cNvPr>
          <p:cNvSpPr>
            <a:spLocks noRot="1" noChangeAspect="1" noMove="1" noResize="1" noEditPoints="1" noAdjustHandles="1" noChangeArrowheads="1" noChangeShapeType="1" noTextEdit="1"/>
          </p:cNvSpPr>
          <p:nvPr/>
        </p:nvSpPr>
        <p:spPr>
          <a:xfrm>
            <a:off x="653976" y="3928621"/>
            <a:ext cx="8382073" cy="932628"/>
          </a:xfrm>
          <a:prstGeom prst="rect">
            <a:avLst/>
          </a:prstGeom>
          <a:blipFill>
            <a:blip r:embed="rId6"/>
            <a:stretch>
              <a:fillRect t="-101333" b="-154667"/>
            </a:stretch>
          </a:blipFill>
        </p:spPr>
        <p:txBody>
          <a:bodyPr/>
          <a:lstStyle/>
          <a:p>
            <a:pPr>
              <a:defRPr/>
            </a:pPr>
            <a:r>
              <a:rPr lang="en-CN">
                <a:no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09DAC696-2E86-7F4F-ABB3-0D7058334D49}"/>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MLE example: normal data</a:t>
            </a:r>
            <a:endParaRPr lang="en-GB" dirty="0">
              <a:cs typeface="+mj-cs"/>
            </a:endParaRPr>
          </a:p>
        </p:txBody>
      </p:sp>
      <p:sp>
        <p:nvSpPr>
          <p:cNvPr id="2" name="Content Placeholder 1">
            <a:extLst>
              <a:ext uri="{FF2B5EF4-FFF2-40B4-BE49-F238E27FC236}">
                <a16:creationId xmlns:a16="http://schemas.microsoft.com/office/drawing/2014/main" id="{312A8320-A742-514C-B4F8-07C20D5D0BB5}"/>
              </a:ext>
            </a:extLst>
          </p:cNvPr>
          <p:cNvSpPr>
            <a:spLocks noGrp="1"/>
          </p:cNvSpPr>
          <p:nvPr>
            <p:ph idx="1"/>
          </p:nvPr>
        </p:nvSpPr>
        <p:spPr>
          <a:xfrm>
            <a:off x="468313" y="1844675"/>
            <a:ext cx="8207375" cy="4897438"/>
          </a:xfrm>
        </p:spPr>
        <p:txBody>
          <a:bodyPr/>
          <a:lstStyle/>
          <a:p>
            <a:pPr>
              <a:defRPr/>
            </a:pPr>
            <a:r>
              <a:rPr lang="en-US" altLang="en-CN" sz="2000" dirty="0"/>
              <a:t>Products are difficult to solve, so take log of L(</a:t>
            </a:r>
            <a:r>
              <a:rPr lang="en-US" altLang="en-CN" sz="2000" dirty="0" err="1"/>
              <a:t>θ</a:t>
            </a:r>
            <a:r>
              <a:rPr lang="en-US" altLang="en-CN" sz="2000" dirty="0"/>
              <a:t>)) to make additive:</a:t>
            </a:r>
          </a:p>
          <a:p>
            <a:pPr>
              <a:defRPr/>
            </a:pPr>
            <a:endParaRPr lang="en-US" altLang="en-CN" sz="2000" dirty="0"/>
          </a:p>
          <a:p>
            <a:pPr>
              <a:defRPr/>
            </a:pPr>
            <a:endParaRPr lang="en-US" altLang="en-CN" sz="2000" dirty="0"/>
          </a:p>
          <a:p>
            <a:pPr>
              <a:buFont typeface="Wingdings" pitchFamily="2" charset="2"/>
              <a:buNone/>
              <a:defRPr/>
            </a:pPr>
            <a:endParaRPr lang="en-US" altLang="en-CN" sz="2000" dirty="0"/>
          </a:p>
          <a:p>
            <a:pPr>
              <a:defRPr/>
            </a:pPr>
            <a:endParaRPr lang="en-US" altLang="en-CN" sz="2000" dirty="0"/>
          </a:p>
          <a:p>
            <a:pPr>
              <a:defRPr/>
            </a:pPr>
            <a:r>
              <a:rPr lang="en-US" altLang="en-CN" sz="2000" dirty="0"/>
              <a:t>Now take the derivatives of unknowns to find the turning points:                                                            </a:t>
            </a:r>
          </a:p>
          <a:p>
            <a:pPr>
              <a:defRPr/>
            </a:pPr>
            <a:endParaRPr lang="en-US" altLang="en-CN" sz="2000" dirty="0"/>
          </a:p>
          <a:p>
            <a:pPr>
              <a:defRPr/>
            </a:pPr>
            <a:endParaRPr lang="en-US" altLang="en-CN" sz="2000" dirty="0"/>
          </a:p>
          <a:p>
            <a:pPr marL="0" indent="0">
              <a:buFont typeface="Wingdings" pitchFamily="2" charset="2"/>
              <a:buNone/>
              <a:defRPr/>
            </a:pPr>
            <a:r>
              <a:rPr lang="en-US" altLang="en-CN" sz="2000" dirty="0"/>
              <a:t>						for </a:t>
            </a:r>
            <a:r>
              <a:rPr lang="en-US" altLang="en-CN" sz="2000" dirty="0" err="1"/>
              <a:t>θ</a:t>
            </a:r>
            <a:r>
              <a:rPr lang="en-US" altLang="en-CN" sz="2000" dirty="0"/>
              <a:t> = β</a:t>
            </a:r>
            <a:r>
              <a:rPr lang="en-US" altLang="en-CN" sz="2000" baseline="-25000" dirty="0" err="1"/>
              <a:t>i</a:t>
            </a:r>
            <a:r>
              <a:rPr lang="en-US" altLang="en-CN" sz="2000" baseline="-25000" dirty="0"/>
              <a:t> </a:t>
            </a:r>
            <a:r>
              <a:rPr lang="en-US" altLang="en-CN" sz="2000" dirty="0"/>
              <a:t>, σ</a:t>
            </a:r>
            <a:r>
              <a:rPr lang="en-US" altLang="en-CN" sz="2000" baseline="30000" dirty="0"/>
              <a:t>2</a:t>
            </a:r>
            <a:r>
              <a:rPr lang="en-US" altLang="en-CN" sz="2000" dirty="0"/>
              <a:t> </a:t>
            </a:r>
          </a:p>
          <a:p>
            <a:pPr>
              <a:buFont typeface="Wingdings" pitchFamily="2" charset="2"/>
              <a:buNone/>
              <a:defRPr/>
            </a:pPr>
            <a:endParaRPr lang="en-US" altLang="en-CN" sz="2000" dirty="0"/>
          </a:p>
          <a:p>
            <a:pPr>
              <a:buFont typeface="Wingdings" pitchFamily="2" charset="2"/>
              <a:buNone/>
              <a:defRPr/>
            </a:pPr>
            <a:endParaRPr lang="en-US" altLang="en-CN" sz="2000" dirty="0"/>
          </a:p>
          <a:p>
            <a:pPr>
              <a:buFont typeface="Wingdings" pitchFamily="2" charset="2"/>
              <a:buNone/>
              <a:defRPr/>
            </a:pPr>
            <a:r>
              <a:rPr lang="en-US" altLang="en-CN" sz="2000" dirty="0"/>
              <a:t>	Turning points represent the maximum likelihoods, and thus the best estimates of β</a:t>
            </a:r>
            <a:r>
              <a:rPr lang="en-US" altLang="en-CN" sz="2000" baseline="-25000" dirty="0" err="1"/>
              <a:t>i</a:t>
            </a:r>
            <a:r>
              <a:rPr lang="en-US" altLang="en-CN" sz="2000" baseline="-25000" dirty="0"/>
              <a:t> </a:t>
            </a:r>
            <a:r>
              <a:rPr lang="en-US" altLang="en-CN" sz="2000" dirty="0"/>
              <a:t>, σ</a:t>
            </a:r>
            <a:r>
              <a:rPr lang="en-US" altLang="en-CN" sz="2000" baseline="30000" dirty="0"/>
              <a:t>2</a:t>
            </a:r>
            <a:r>
              <a:rPr lang="en-US" altLang="en-CN" sz="2000" dirty="0"/>
              <a:t> </a:t>
            </a:r>
          </a:p>
        </p:txBody>
      </p:sp>
      <p:pic>
        <p:nvPicPr>
          <p:cNvPr id="52227" name="Picture 4">
            <a:extLst>
              <a:ext uri="{FF2B5EF4-FFF2-40B4-BE49-F238E27FC236}">
                <a16:creationId xmlns:a16="http://schemas.microsoft.com/office/drawing/2014/main" id="{5D013D04-2B5B-404E-A662-F5B3571DB7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700" y="2520950"/>
            <a:ext cx="88646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9">
            <a:extLst>
              <a:ext uri="{FF2B5EF4-FFF2-40B4-BE49-F238E27FC236}">
                <a16:creationId xmlns:a16="http://schemas.microsoft.com/office/drawing/2014/main" id="{11DA0B36-2596-1F45-AB94-7EF9930E6743}"/>
              </a:ext>
            </a:extLst>
          </p:cNvPr>
          <p:cNvPicPr>
            <a:picLocks noChangeAspect="1"/>
          </p:cNvPicPr>
          <p:nvPr/>
        </p:nvPicPr>
        <p:blipFill>
          <a:blip r:embed="rId3">
            <a:extLst>
              <a:ext uri="{28A0092B-C50C-407E-A947-70E740481C1C}">
                <a14:useLocalDpi xmlns:a14="http://schemas.microsoft.com/office/drawing/2010/main" val="0"/>
              </a:ext>
            </a:extLst>
          </a:blip>
          <a:srcRect l="29115" r="28700" b="-13963"/>
          <a:stretch>
            <a:fillRect/>
          </a:stretch>
        </p:blipFill>
        <p:spPr bwMode="auto">
          <a:xfrm>
            <a:off x="1547813" y="4551363"/>
            <a:ext cx="3738562"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3B37CC38-DC4B-944F-BB4C-45ED5B0DC09D}"/>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MLE example: normal data</a:t>
            </a:r>
            <a:endParaRPr lang="en-GB" dirty="0">
              <a:cs typeface="+mj-cs"/>
            </a:endParaRPr>
          </a:p>
        </p:txBody>
      </p:sp>
      <p:sp>
        <p:nvSpPr>
          <p:cNvPr id="2" name="Content Placeholder 1">
            <a:extLst>
              <a:ext uri="{FF2B5EF4-FFF2-40B4-BE49-F238E27FC236}">
                <a16:creationId xmlns:a16="http://schemas.microsoft.com/office/drawing/2014/main" id="{83C62F15-EE96-FC43-99A3-533498D6E95A}"/>
              </a:ext>
            </a:extLst>
          </p:cNvPr>
          <p:cNvSpPr>
            <a:spLocks noGrp="1"/>
          </p:cNvSpPr>
          <p:nvPr>
            <p:ph idx="1"/>
          </p:nvPr>
        </p:nvSpPr>
        <p:spPr>
          <a:xfrm>
            <a:off x="468313" y="1844675"/>
            <a:ext cx="8207375" cy="4897438"/>
          </a:xfrm>
        </p:spPr>
        <p:txBody>
          <a:bodyPr/>
          <a:lstStyle/>
          <a:p>
            <a:pPr>
              <a:defRPr/>
            </a:pPr>
            <a:endParaRPr lang="en-US" altLang="en-CN" sz="2000" dirty="0"/>
          </a:p>
          <a:p>
            <a:pPr>
              <a:defRPr/>
            </a:pPr>
            <a:endParaRPr lang="en-US" altLang="en-CN" sz="2000" dirty="0"/>
          </a:p>
          <a:p>
            <a:pPr>
              <a:defRPr/>
            </a:pPr>
            <a:r>
              <a:rPr lang="en-US" altLang="en-CN" sz="2000" dirty="0"/>
              <a:t>Now solve for β</a:t>
            </a:r>
            <a:r>
              <a:rPr lang="en-US" altLang="en-CN" sz="2000" baseline="-25000" dirty="0" err="1"/>
              <a:t>i</a:t>
            </a:r>
            <a:r>
              <a:rPr lang="en-US" altLang="en-CN" sz="2000" dirty="0"/>
              <a:t> :</a:t>
            </a:r>
          </a:p>
          <a:p>
            <a:pPr>
              <a:defRPr/>
            </a:pPr>
            <a:endParaRPr lang="en-US" altLang="en-CN" sz="2000" dirty="0"/>
          </a:p>
          <a:p>
            <a:pPr>
              <a:defRPr/>
            </a:pPr>
            <a:endParaRPr lang="en-US" altLang="en-CN" sz="2000" dirty="0"/>
          </a:p>
          <a:p>
            <a:pPr>
              <a:buFont typeface="Wingdings" pitchFamily="2" charset="2"/>
              <a:buNone/>
              <a:defRPr/>
            </a:pPr>
            <a:endParaRPr lang="en-US" altLang="en-CN" sz="2000" dirty="0"/>
          </a:p>
          <a:p>
            <a:pPr>
              <a:buFont typeface="Wingdings" pitchFamily="2" charset="2"/>
              <a:buNone/>
              <a:defRPr/>
            </a:pPr>
            <a:endParaRPr lang="en-US" altLang="en-CN" sz="2000" dirty="0"/>
          </a:p>
          <a:p>
            <a:pPr>
              <a:defRPr/>
            </a:pPr>
            <a:endParaRPr lang="en-US" altLang="en-CN" sz="2000" dirty="0"/>
          </a:p>
          <a:p>
            <a:pPr>
              <a:buFont typeface="Wingdings" pitchFamily="2" charset="2"/>
              <a:buNone/>
              <a:defRPr/>
            </a:pPr>
            <a:endParaRPr lang="en-US" altLang="en-CN" sz="2000" dirty="0"/>
          </a:p>
          <a:p>
            <a:pPr>
              <a:defRPr/>
            </a:pPr>
            <a:endParaRPr lang="en-US" altLang="en-CN" sz="2000" dirty="0"/>
          </a:p>
          <a:p>
            <a:pPr>
              <a:defRPr/>
            </a:pPr>
            <a:r>
              <a:rPr lang="en-US" altLang="en-CN" sz="2000" dirty="0"/>
              <a:t>Thus:</a:t>
            </a:r>
          </a:p>
          <a:p>
            <a:pPr marL="0" indent="0">
              <a:buFont typeface="Wingdings" pitchFamily="2" charset="2"/>
              <a:buNone/>
              <a:defRPr/>
            </a:pPr>
            <a:endParaRPr lang="en-US" altLang="en-CN" sz="2000" dirty="0"/>
          </a:p>
          <a:p>
            <a:pPr marL="0" indent="0">
              <a:buFont typeface="Wingdings" pitchFamily="2" charset="2"/>
              <a:buNone/>
              <a:defRPr/>
            </a:pPr>
            <a:r>
              <a:rPr lang="en-US" altLang="en-CN" sz="2000" dirty="0"/>
              <a:t> 	(this is the same as the least squares estimate in Lesson 1)</a:t>
            </a:r>
          </a:p>
        </p:txBody>
      </p:sp>
      <p:pic>
        <p:nvPicPr>
          <p:cNvPr id="53251" name="Picture 4">
            <a:extLst>
              <a:ext uri="{FF2B5EF4-FFF2-40B4-BE49-F238E27FC236}">
                <a16:creationId xmlns:a16="http://schemas.microsoft.com/office/drawing/2014/main" id="{D0E831DE-DBD2-CE4A-9DEF-31DF2DD755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790700"/>
            <a:ext cx="86487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E5C8431-2234-914A-8B39-267C637DB004}"/>
              </a:ext>
            </a:extLst>
          </p:cNvPr>
          <p:cNvSpPr>
            <a:spLocks noRot="1" noChangeAspect="1" noMove="1" noResize="1" noEditPoints="1" noAdjustHandles="1" noChangeArrowheads="1" noChangeShapeType="1" noTextEdit="1"/>
          </p:cNvSpPr>
          <p:nvPr/>
        </p:nvSpPr>
        <p:spPr>
          <a:xfrm>
            <a:off x="3090301" y="2708920"/>
            <a:ext cx="4572000" cy="2222340"/>
          </a:xfrm>
          <a:prstGeom prst="rect">
            <a:avLst/>
          </a:prstGeom>
          <a:blipFill>
            <a:blip r:embed="rId3"/>
            <a:stretch>
              <a:fillRect b="-2273"/>
            </a:stretch>
          </a:blipFill>
        </p:spPr>
        <p:txBody>
          <a:bodyPr/>
          <a:lstStyle/>
          <a:p>
            <a:pPr>
              <a:defRPr/>
            </a:pPr>
            <a:r>
              <a:rPr lang="en-CN">
                <a:noFill/>
              </a:rPr>
              <a:t> </a:t>
            </a:r>
          </a:p>
        </p:txBody>
      </p:sp>
      <p:sp>
        <p:nvSpPr>
          <p:cNvPr id="4" name="Rectangle 3">
            <a:extLst>
              <a:ext uri="{FF2B5EF4-FFF2-40B4-BE49-F238E27FC236}">
                <a16:creationId xmlns:a16="http://schemas.microsoft.com/office/drawing/2014/main" id="{D80B8C0A-1B83-3348-9559-A9F46AEFC8D0}"/>
              </a:ext>
            </a:extLst>
          </p:cNvPr>
          <p:cNvSpPr>
            <a:spLocks noRot="1" noChangeAspect="1" noMove="1" noResize="1" noEditPoints="1" noAdjustHandles="1" noChangeArrowheads="1" noChangeShapeType="1" noTextEdit="1"/>
          </p:cNvSpPr>
          <p:nvPr/>
        </p:nvSpPr>
        <p:spPr>
          <a:xfrm>
            <a:off x="3059832" y="5337082"/>
            <a:ext cx="2612593" cy="585225"/>
          </a:xfrm>
          <a:prstGeom prst="rect">
            <a:avLst/>
          </a:prstGeom>
          <a:blipFill>
            <a:blip r:embed="rId4"/>
            <a:stretch>
              <a:fillRect t="-128261" b="-213043"/>
            </a:stretch>
          </a:blipFill>
        </p:spPr>
        <p:txBody>
          <a:bodyPr/>
          <a:lstStyle/>
          <a:p>
            <a:pPr>
              <a:defRPr/>
            </a:pPr>
            <a:r>
              <a:rPr lang="en-CN">
                <a:noFill/>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213CD82D-3202-1B4A-9A37-52E6BDB22D5C}"/>
              </a:ext>
            </a:extLst>
          </p:cNvPr>
          <p:cNvSpPr>
            <a:spLocks noGrp="1" noChangeArrowheads="1"/>
          </p:cNvSpPr>
          <p:nvPr>
            <p:ph type="title"/>
          </p:nvPr>
        </p:nvSpPr>
        <p:spPr>
          <a:xfrm>
            <a:off x="107950" y="115888"/>
            <a:ext cx="7858125" cy="1295400"/>
          </a:xfrm>
        </p:spPr>
        <p:txBody>
          <a:bodyPr/>
          <a:lstStyle/>
          <a:p>
            <a:pPr algn="ctr" eaLnBrk="1" hangingPunct="1">
              <a:defRPr/>
            </a:pPr>
            <a:r>
              <a:rPr lang="en-NZ" dirty="0">
                <a:cs typeface="+mj-cs"/>
              </a:rPr>
              <a:t>MLE example: normal data</a:t>
            </a:r>
            <a:endParaRPr lang="en-GB" dirty="0">
              <a:cs typeface="+mj-cs"/>
            </a:endParaRPr>
          </a:p>
        </p:txBody>
      </p:sp>
      <p:sp>
        <p:nvSpPr>
          <p:cNvPr id="2" name="Content Placeholder 1">
            <a:extLst>
              <a:ext uri="{FF2B5EF4-FFF2-40B4-BE49-F238E27FC236}">
                <a16:creationId xmlns:a16="http://schemas.microsoft.com/office/drawing/2014/main" id="{F0634257-28C7-B941-A1FC-ACF7808BCE51}"/>
              </a:ext>
            </a:extLst>
          </p:cNvPr>
          <p:cNvSpPr>
            <a:spLocks noGrp="1"/>
          </p:cNvSpPr>
          <p:nvPr>
            <p:ph idx="1"/>
          </p:nvPr>
        </p:nvSpPr>
        <p:spPr>
          <a:xfrm>
            <a:off x="468313" y="1844675"/>
            <a:ext cx="8207375" cy="4897438"/>
          </a:xfrm>
        </p:spPr>
        <p:txBody>
          <a:bodyPr/>
          <a:lstStyle/>
          <a:p>
            <a:pPr>
              <a:defRPr/>
            </a:pPr>
            <a:endParaRPr lang="en-US" altLang="en-CN" sz="2000" dirty="0"/>
          </a:p>
          <a:p>
            <a:pPr>
              <a:defRPr/>
            </a:pPr>
            <a:endParaRPr lang="en-US" altLang="en-CN" sz="2000" dirty="0"/>
          </a:p>
          <a:p>
            <a:pPr marL="0" indent="0">
              <a:buFont typeface="Wingdings" pitchFamily="2" charset="2"/>
              <a:buNone/>
              <a:defRPr/>
            </a:pPr>
            <a:endParaRPr lang="en-US" altLang="en-CN" sz="2000" dirty="0"/>
          </a:p>
          <a:p>
            <a:pPr>
              <a:defRPr/>
            </a:pPr>
            <a:r>
              <a:rPr lang="en-US" altLang="en-CN" sz="2000" dirty="0"/>
              <a:t>For σ</a:t>
            </a:r>
            <a:r>
              <a:rPr lang="en-US" altLang="en-CN" sz="2000" baseline="30000" dirty="0"/>
              <a:t>2</a:t>
            </a:r>
            <a:r>
              <a:rPr lang="en-US" altLang="en-CN" sz="2000" dirty="0"/>
              <a:t>, the MLE generates a downward biased estimate</a:t>
            </a:r>
          </a:p>
          <a:p>
            <a:pPr>
              <a:defRPr/>
            </a:pPr>
            <a:endParaRPr lang="en-US" altLang="en-CN" sz="2000" dirty="0"/>
          </a:p>
          <a:p>
            <a:pPr>
              <a:defRPr/>
            </a:pPr>
            <a:endParaRPr lang="en-US" altLang="en-CN" sz="2000" dirty="0"/>
          </a:p>
          <a:p>
            <a:pPr marL="0" indent="0">
              <a:buFont typeface="Wingdings" pitchFamily="2" charset="2"/>
              <a:buNone/>
              <a:defRPr/>
            </a:pPr>
            <a:endParaRPr lang="en-US" altLang="en-CN" sz="2000" dirty="0"/>
          </a:p>
          <a:p>
            <a:pPr>
              <a:defRPr/>
            </a:pPr>
            <a:r>
              <a:rPr lang="en-US" altLang="en-CN" sz="2000" dirty="0"/>
              <a:t>For normal data (a closed form likelihood), this is easily converted to an unbiased form using algebra:</a:t>
            </a:r>
          </a:p>
          <a:p>
            <a:pPr marL="0" indent="0" algn="ctr">
              <a:buNone/>
              <a:defRPr/>
            </a:pPr>
            <a:endParaRPr lang="en-US" altLang="en-CN" sz="2000" dirty="0"/>
          </a:p>
          <a:p>
            <a:pPr marL="0" indent="0">
              <a:buFont typeface="Wingdings" pitchFamily="2" charset="2"/>
              <a:buNone/>
              <a:defRPr/>
            </a:pPr>
            <a:endParaRPr lang="en-US" altLang="en-CN" sz="2000" dirty="0"/>
          </a:p>
          <a:p>
            <a:pPr>
              <a:defRPr/>
            </a:pPr>
            <a:r>
              <a:rPr lang="en-US" altLang="en-CN" sz="2000" b="1" dirty="0"/>
              <a:t>Note</a:t>
            </a:r>
            <a:r>
              <a:rPr lang="en-US" altLang="en-CN" sz="2000" dirty="0"/>
              <a:t>: Restricted maximum likelihood (REML) generates unbiased estimates of  σ</a:t>
            </a:r>
            <a:r>
              <a:rPr lang="en-US" altLang="en-CN" sz="2000" baseline="30000" dirty="0"/>
              <a:t>2 </a:t>
            </a:r>
            <a:r>
              <a:rPr lang="en-US" altLang="en-CN" sz="2000" dirty="0"/>
              <a:t>for more difficult likelihoods that are not closed form.</a:t>
            </a:r>
          </a:p>
          <a:p>
            <a:pPr>
              <a:defRPr/>
            </a:pPr>
            <a:endParaRPr lang="en-US" altLang="en-CN" sz="2000" dirty="0"/>
          </a:p>
        </p:txBody>
      </p:sp>
      <p:pic>
        <p:nvPicPr>
          <p:cNvPr id="54275" name="Picture 4">
            <a:extLst>
              <a:ext uri="{FF2B5EF4-FFF2-40B4-BE49-F238E27FC236}">
                <a16:creationId xmlns:a16="http://schemas.microsoft.com/office/drawing/2014/main" id="{C2F8522E-D4AA-9B49-9585-40EDD903CA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989138"/>
            <a:ext cx="88646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10">
            <a:extLst>
              <a:ext uri="{FF2B5EF4-FFF2-40B4-BE49-F238E27FC236}">
                <a16:creationId xmlns:a16="http://schemas.microsoft.com/office/drawing/2014/main" id="{80F0D7D1-6CD0-DC4C-BB88-CB121821F839}"/>
              </a:ext>
            </a:extLst>
          </p:cNvPr>
          <p:cNvPicPr>
            <a:picLocks noChangeAspect="1"/>
          </p:cNvPicPr>
          <p:nvPr/>
        </p:nvPicPr>
        <p:blipFill>
          <a:blip r:embed="rId3">
            <a:extLst>
              <a:ext uri="{28A0092B-C50C-407E-A947-70E740481C1C}">
                <a14:useLocalDpi xmlns:a14="http://schemas.microsoft.com/office/drawing/2010/main" val="0"/>
              </a:ext>
            </a:extLst>
          </a:blip>
          <a:srcRect l="31271" t="-2" r="28902" b="-3986"/>
          <a:stretch>
            <a:fillRect/>
          </a:stretch>
        </p:blipFill>
        <p:spPr bwMode="auto">
          <a:xfrm>
            <a:off x="2498725" y="3611563"/>
            <a:ext cx="353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6C1546-FEA8-654C-90FA-259790BAAF84}"/>
                  </a:ext>
                </a:extLst>
              </p:cNvPr>
              <p:cNvSpPr/>
              <p:nvPr/>
            </p:nvSpPr>
            <p:spPr>
              <a:xfrm>
                <a:off x="2502718" y="5315099"/>
                <a:ext cx="31649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CN" sz="2400" i="1">
                              <a:latin typeface="Cambria Math" panose="02040503050406030204" pitchFamily="18" charset="0"/>
                            </a:rPr>
                          </m:ctrlPr>
                        </m:dPr>
                        <m:e>
                          <m:sSup>
                            <m:sSupPr>
                              <m:ctrlPr>
                                <a:rPr lang="en-CN" sz="2400" i="1">
                                  <a:latin typeface="Cambria Math" panose="02040503050406030204" pitchFamily="18" charset="0"/>
                                </a:rPr>
                              </m:ctrlPr>
                            </m:sSupPr>
                            <m:e>
                              <m:acc>
                                <m:accPr>
                                  <m:chr m:val="̂"/>
                                  <m:ctrlPr>
                                    <a:rPr lang="en-CN" sz="2400" i="1">
                                      <a:latin typeface="Cambria Math" panose="02040503050406030204" pitchFamily="18" charset="0"/>
                                    </a:rPr>
                                  </m:ctrlPr>
                                </m:accPr>
                                <m:e>
                                  <m:r>
                                    <a:rPr lang="en-CN" sz="2400" i="1">
                                      <a:latin typeface="Cambria Math" panose="02040503050406030204" pitchFamily="18" charset="0"/>
                                    </a:rPr>
                                    <m:t>𝜎</m:t>
                                  </m:r>
                                </m:e>
                              </m:acc>
                            </m:e>
                            <m:sup>
                              <m:r>
                                <a:rPr lang="en-CN" sz="2400" i="0">
                                  <a:latin typeface="Cambria Math" panose="02040503050406030204" pitchFamily="18" charset="0"/>
                                </a:rPr>
                                <m:t>2</m:t>
                              </m:r>
                            </m:sup>
                          </m:sSup>
                          <m:r>
                            <a:rPr lang="en-CN" sz="2400" i="0">
                              <a:latin typeface="Cambria Math" panose="02040503050406030204" pitchFamily="18" charset="0"/>
                            </a:rPr>
                            <m:t> =  </m:t>
                          </m:r>
                          <m:sSup>
                            <m:sSupPr>
                              <m:ctrlPr>
                                <a:rPr lang="en-CN" sz="2400" i="1">
                                  <a:latin typeface="Cambria Math" panose="02040503050406030204" pitchFamily="18" charset="0"/>
                                </a:rPr>
                              </m:ctrlPr>
                            </m:sSupPr>
                            <m:e>
                              <m:acc>
                                <m:accPr>
                                  <m:chr m:val="̃"/>
                                  <m:ctrlPr>
                                    <a:rPr lang="en-CN" sz="2400" i="1">
                                      <a:latin typeface="Cambria Math" panose="02040503050406030204" pitchFamily="18" charset="0"/>
                                    </a:rPr>
                                  </m:ctrlPr>
                                </m:accPr>
                                <m:e>
                                  <m:r>
                                    <a:rPr lang="en-CN" sz="2400" i="1">
                                      <a:latin typeface="Cambria Math" panose="02040503050406030204" pitchFamily="18" charset="0"/>
                                    </a:rPr>
                                    <m:t>𝜎</m:t>
                                  </m:r>
                                </m:e>
                              </m:acc>
                            </m:e>
                            <m:sup>
                              <m:r>
                                <a:rPr lang="en-CN" sz="2400" i="0">
                                  <a:latin typeface="Cambria Math" panose="02040503050406030204" pitchFamily="18" charset="0"/>
                                </a:rPr>
                                <m:t>2</m:t>
                              </m:r>
                            </m:sup>
                          </m:sSup>
                          <m:r>
                            <a:rPr lang="en-CN" sz="2400" i="0">
                              <a:latin typeface="Cambria Math" panose="02040503050406030204" pitchFamily="18" charset="0"/>
                            </a:rPr>
                            <m:t> [</m:t>
                          </m:r>
                          <m:f>
                            <m:fPr>
                              <m:type m:val="lin"/>
                              <m:ctrlPr>
                                <a:rPr lang="en-CN" sz="2400" i="1">
                                  <a:latin typeface="Cambria Math" panose="02040503050406030204" pitchFamily="18" charset="0"/>
                                </a:rPr>
                              </m:ctrlPr>
                            </m:fPr>
                            <m:num>
                              <m:r>
                                <a:rPr lang="en-CN" sz="2400" i="1">
                                  <a:latin typeface="Cambria Math" panose="02040503050406030204" pitchFamily="18" charset="0"/>
                                </a:rPr>
                                <m:t>𝑛</m:t>
                              </m:r>
                            </m:num>
                            <m:den>
                              <m:d>
                                <m:dPr>
                                  <m:ctrlPr>
                                    <a:rPr lang="en-CN" sz="2400" i="1">
                                      <a:latin typeface="Cambria Math" panose="02040503050406030204" pitchFamily="18" charset="0"/>
                                    </a:rPr>
                                  </m:ctrlPr>
                                </m:dPr>
                                <m:e>
                                  <m:r>
                                    <a:rPr lang="en-CN" sz="2400" i="1">
                                      <a:latin typeface="Cambria Math" panose="02040503050406030204" pitchFamily="18" charset="0"/>
                                    </a:rPr>
                                    <m:t>𝑛</m:t>
                                  </m:r>
                                  <m:r>
                                    <a:rPr lang="en-CN" sz="2400" i="0">
                                      <a:latin typeface="Cambria Math" panose="02040503050406030204" pitchFamily="18" charset="0"/>
                                    </a:rPr>
                                    <m:t>−</m:t>
                                  </m:r>
                                  <m:r>
                                    <a:rPr lang="en-CN" sz="2400" i="1">
                                      <a:latin typeface="Cambria Math" panose="02040503050406030204" pitchFamily="18" charset="0"/>
                                    </a:rPr>
                                    <m:t>𝑝</m:t>
                                  </m:r>
                                </m:e>
                              </m:d>
                            </m:den>
                          </m:f>
                        </m:e>
                      </m:d>
                    </m:oMath>
                  </m:oMathPara>
                </a14:m>
                <a:endParaRPr lang="en-CN" sz="2400" dirty="0"/>
              </a:p>
            </p:txBody>
          </p:sp>
        </mc:Choice>
        <mc:Fallback xmlns="">
          <p:sp>
            <p:nvSpPr>
              <p:cNvPr id="4" name="Rectangle 3">
                <a:extLst>
                  <a:ext uri="{FF2B5EF4-FFF2-40B4-BE49-F238E27FC236}">
                    <a16:creationId xmlns:a16="http://schemas.microsoft.com/office/drawing/2014/main" id="{EC6C1546-FEA8-654C-90FA-259790BAAF84}"/>
                  </a:ext>
                </a:extLst>
              </p:cNvPr>
              <p:cNvSpPr>
                <a:spLocks noRot="1" noChangeAspect="1" noMove="1" noResize="1" noEditPoints="1" noAdjustHandles="1" noChangeArrowheads="1" noChangeShapeType="1" noTextEdit="1"/>
              </p:cNvSpPr>
              <p:nvPr/>
            </p:nvSpPr>
            <p:spPr>
              <a:xfrm>
                <a:off x="2502718" y="5315099"/>
                <a:ext cx="3164969" cy="461665"/>
              </a:xfrm>
              <a:prstGeom prst="rect">
                <a:avLst/>
              </a:prstGeom>
              <a:blipFill>
                <a:blip r:embed="rId4"/>
                <a:stretch>
                  <a:fillRect t="-121053" r="-9600" b="-186842"/>
                </a:stretch>
              </a:blipFill>
            </p:spPr>
            <p:txBody>
              <a:bodyPr/>
              <a:lstStyle/>
              <a:p>
                <a:r>
                  <a:rPr lang="en-CN">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403DEA36-18D3-C64A-B7AC-5635E1C6B124}"/>
              </a:ext>
            </a:extLst>
          </p:cNvPr>
          <p:cNvSpPr>
            <a:spLocks noGrp="1" noChangeArrowheads="1"/>
          </p:cNvSpPr>
          <p:nvPr>
            <p:ph type="title"/>
          </p:nvPr>
        </p:nvSpPr>
        <p:spPr/>
        <p:txBody>
          <a:bodyPr/>
          <a:lstStyle/>
          <a:p>
            <a:pPr eaLnBrk="1" hangingPunct="1">
              <a:defRPr/>
            </a:pPr>
            <a:r>
              <a:rPr lang="en-NZ" dirty="0">
                <a:cs typeface="+mj-cs"/>
              </a:rPr>
              <a:t>Further points about MLEs:</a:t>
            </a:r>
            <a:endParaRPr lang="en-GB" dirty="0">
              <a:cs typeface="+mj-cs"/>
            </a:endParaRPr>
          </a:p>
        </p:txBody>
      </p:sp>
      <p:sp>
        <p:nvSpPr>
          <p:cNvPr id="55298" name="Content Placeholder 1">
            <a:extLst>
              <a:ext uri="{FF2B5EF4-FFF2-40B4-BE49-F238E27FC236}">
                <a16:creationId xmlns:a16="http://schemas.microsoft.com/office/drawing/2014/main" id="{92A7AA7F-534F-5E41-B5A9-0D2E5F2E3CAE}"/>
              </a:ext>
            </a:extLst>
          </p:cNvPr>
          <p:cNvSpPr>
            <a:spLocks noGrp="1" noChangeArrowheads="1"/>
          </p:cNvSpPr>
          <p:nvPr>
            <p:ph idx="1"/>
          </p:nvPr>
        </p:nvSpPr>
        <p:spPr>
          <a:xfrm>
            <a:off x="468313" y="1844675"/>
            <a:ext cx="8229600" cy="4392613"/>
          </a:xfrm>
        </p:spPr>
        <p:txBody>
          <a:bodyPr/>
          <a:lstStyle/>
          <a:p>
            <a:pPr marL="0" indent="0">
              <a:buFont typeface="Wingdings" pitchFamily="2" charset="2"/>
              <a:buNone/>
            </a:pPr>
            <a:r>
              <a:rPr lang="en-US" altLang="en-CN" sz="2400" dirty="0">
                <a:solidFill>
                  <a:srgbClr val="0000FF"/>
                </a:solidFill>
              </a:rPr>
              <a:t>MLEs have better statistical properties than LSEs or other estimators</a:t>
            </a:r>
            <a:r>
              <a:rPr lang="en-US" altLang="en-CN" sz="2400" dirty="0"/>
              <a:t>.</a:t>
            </a:r>
          </a:p>
          <a:p>
            <a:pPr marL="0" indent="0">
              <a:buFont typeface="Wingdings" pitchFamily="2" charset="2"/>
              <a:buNone/>
            </a:pPr>
            <a:endParaRPr lang="en-US" altLang="en-CN" sz="1000" dirty="0"/>
          </a:p>
          <a:p>
            <a:pPr marL="0" indent="0">
              <a:buFont typeface="Wingdings" pitchFamily="2" charset="2"/>
              <a:buNone/>
            </a:pPr>
            <a:r>
              <a:rPr lang="en-US" altLang="en-CN" sz="2400" dirty="0"/>
              <a:t>1. MLEs are BLUP </a:t>
            </a:r>
            <a:r>
              <a:rPr lang="mr-IN" altLang="en-CN" sz="2400" dirty="0"/>
              <a:t>–</a:t>
            </a:r>
            <a:r>
              <a:rPr lang="en-US" altLang="en-CN" sz="2400" dirty="0"/>
              <a:t> Best Linear Unbiased Predictors of β</a:t>
            </a:r>
            <a:r>
              <a:rPr lang="en-US" altLang="en-CN" sz="2400" baseline="-25000" dirty="0" err="1"/>
              <a:t>i</a:t>
            </a:r>
            <a:endParaRPr lang="en-US" altLang="en-CN" sz="2400" baseline="-25000" dirty="0"/>
          </a:p>
          <a:p>
            <a:pPr marL="0" indent="0">
              <a:buFont typeface="Wingdings" pitchFamily="2" charset="2"/>
              <a:buNone/>
            </a:pPr>
            <a:endParaRPr lang="en-US" altLang="en-CN" sz="1000" dirty="0"/>
          </a:p>
          <a:p>
            <a:pPr marL="0" indent="0">
              <a:buNone/>
            </a:pPr>
            <a:r>
              <a:rPr lang="en-US" altLang="en-CN" sz="2400" dirty="0"/>
              <a:t>2. MLEs have lower variance when compared to other unbiased predictors (e.g. RMLEs) i.e. can underestimate σ</a:t>
            </a:r>
            <a:r>
              <a:rPr lang="en-US" altLang="en-CN" sz="2400" baseline="30000" dirty="0"/>
              <a:t>2</a:t>
            </a:r>
            <a:endParaRPr lang="en-US" altLang="en-CN" sz="2400" dirty="0"/>
          </a:p>
          <a:p>
            <a:pPr marL="0" indent="0">
              <a:buFont typeface="Wingdings" pitchFamily="2" charset="2"/>
              <a:buNone/>
            </a:pPr>
            <a:endParaRPr lang="en-US" altLang="en-CN" sz="1000" dirty="0"/>
          </a:p>
          <a:p>
            <a:pPr marL="0" indent="0">
              <a:buFont typeface="Wingdings" pitchFamily="2" charset="2"/>
              <a:buNone/>
            </a:pPr>
            <a:r>
              <a:rPr lang="en-US" altLang="en-CN" sz="2400" dirty="0"/>
              <a:t>3. MLEs are consistent  =&gt;  they converge to true population parameters with large n</a:t>
            </a:r>
          </a:p>
          <a:p>
            <a:pPr marL="0" indent="0">
              <a:buFont typeface="Wingdings" pitchFamily="2" charset="2"/>
              <a:buNone/>
            </a:pPr>
            <a:endParaRPr lang="en-US" altLang="en-CN" sz="1000" dirty="0"/>
          </a:p>
          <a:p>
            <a:pPr marL="0" indent="0">
              <a:buFont typeface="Wingdings" pitchFamily="2" charset="2"/>
              <a:buNone/>
            </a:pPr>
            <a:r>
              <a:rPr lang="en-US" altLang="en-CN" sz="2400" dirty="0"/>
              <a:t>4. MLEs are sufficient  =&gt;  they contain all the information in the sample</a:t>
            </a:r>
          </a:p>
          <a:p>
            <a:pPr marL="0" indent="0"/>
            <a:endParaRPr lang="en-US" altLang="en-CN" sz="2400" dirty="0"/>
          </a:p>
          <a:p>
            <a:pPr marL="0" indent="0"/>
            <a:endParaRPr lang="en-US" altLang="en-CN"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C704D348-5F3B-824E-8F69-FE9382B18E1C}"/>
              </a:ext>
            </a:extLst>
          </p:cNvPr>
          <p:cNvSpPr>
            <a:spLocks noGrp="1" noChangeArrowheads="1"/>
          </p:cNvSpPr>
          <p:nvPr>
            <p:ph type="title"/>
          </p:nvPr>
        </p:nvSpPr>
        <p:spPr/>
        <p:txBody>
          <a:bodyPr/>
          <a:lstStyle/>
          <a:p>
            <a:pPr eaLnBrk="1" hangingPunct="1">
              <a:defRPr/>
            </a:pPr>
            <a:r>
              <a:rPr lang="en-NZ" dirty="0">
                <a:cs typeface="+mj-cs"/>
              </a:rPr>
              <a:t>MLEs :</a:t>
            </a:r>
            <a:endParaRPr lang="en-GB" dirty="0">
              <a:cs typeface="+mj-cs"/>
            </a:endParaRPr>
          </a:p>
        </p:txBody>
      </p:sp>
      <p:sp>
        <p:nvSpPr>
          <p:cNvPr id="2" name="Content Placeholder 1">
            <a:extLst>
              <a:ext uri="{FF2B5EF4-FFF2-40B4-BE49-F238E27FC236}">
                <a16:creationId xmlns:a16="http://schemas.microsoft.com/office/drawing/2014/main" id="{2E67B6BB-02A1-5144-9D36-762637192618}"/>
              </a:ext>
            </a:extLst>
          </p:cNvPr>
          <p:cNvSpPr>
            <a:spLocks noGrp="1"/>
          </p:cNvSpPr>
          <p:nvPr>
            <p:ph idx="1"/>
          </p:nvPr>
        </p:nvSpPr>
        <p:spPr>
          <a:xfrm>
            <a:off x="457200" y="1664816"/>
            <a:ext cx="8229600" cy="3528368"/>
          </a:xfrm>
        </p:spPr>
        <p:txBody>
          <a:bodyPr/>
          <a:lstStyle/>
          <a:p>
            <a:pPr marL="0" indent="0">
              <a:buFont typeface="Wingdings" charset="0"/>
              <a:buNone/>
              <a:defRPr/>
            </a:pPr>
            <a:r>
              <a:rPr lang="en-US" sz="2400" dirty="0"/>
              <a:t>We demonstrated how to derive matrix-based formulae for MLE estimates for models with normal errors.</a:t>
            </a:r>
          </a:p>
          <a:p>
            <a:pPr marL="0" indent="0">
              <a:buFont typeface="Wingdings" charset="0"/>
              <a:buNone/>
              <a:defRPr/>
            </a:pPr>
            <a:endParaRPr lang="en-US" sz="2400" dirty="0"/>
          </a:p>
          <a:p>
            <a:pPr marL="0" indent="0">
              <a:buFont typeface="Wingdings" charset="0"/>
              <a:buNone/>
              <a:defRPr/>
            </a:pPr>
            <a:r>
              <a:rPr lang="en-US" sz="2400" dirty="0"/>
              <a:t>Of course there exist similar formulae for MLE estimates for other types of distributions (Binomial, Poisson, Gamma </a:t>
            </a:r>
            <a:r>
              <a:rPr lang="en-US" sz="2400" dirty="0" err="1"/>
              <a:t>etc</a:t>
            </a:r>
            <a:r>
              <a:rPr lang="en-US" sz="2400" dirty="0"/>
              <a:t>)</a:t>
            </a:r>
          </a:p>
          <a:p>
            <a:pPr marL="0" indent="0">
              <a:buFont typeface="Wingdings" charset="0"/>
              <a:buNone/>
              <a:defRPr/>
            </a:pPr>
            <a:endParaRPr lang="en-US" sz="2400" dirty="0"/>
          </a:p>
          <a:p>
            <a:pPr marL="0" indent="0">
              <a:buFont typeface="Wingdings" charset="0"/>
              <a:buNone/>
              <a:defRPr/>
            </a:pPr>
            <a:r>
              <a:rPr lang="en-US" sz="2400" dirty="0"/>
              <a:t>MLEs are the standard ways that more complex error distributions get handled.</a:t>
            </a:r>
          </a:p>
          <a:p>
            <a:pPr marL="0" indent="0">
              <a:buFont typeface="Wingdings" charset="0"/>
              <a:buNone/>
              <a:defRPr/>
            </a:pPr>
            <a:endParaRPr lang="en-US" sz="2400" dirty="0">
              <a:solidFill>
                <a:srgbClr val="0000FF"/>
              </a:solidFill>
            </a:endParaRPr>
          </a:p>
          <a:p>
            <a:pPr marL="0" indent="0">
              <a:buFont typeface="Wingdings" charset="0"/>
              <a:buNone/>
              <a:defRPr/>
            </a:pPr>
            <a:r>
              <a:rPr lang="en-US" sz="2400" dirty="0">
                <a:solidFill>
                  <a:srgbClr val="0000FF"/>
                </a:solidFill>
              </a:rPr>
              <a:t>They are also important to us for evaluating model performance (coming soon)</a:t>
            </a:r>
            <a:endParaRPr lang="en-US" altLang="en-CN" sz="2400" dirty="0"/>
          </a:p>
          <a:p>
            <a:pPr marL="0" indent="0">
              <a:buNone/>
              <a:defRPr/>
            </a:pPr>
            <a:endParaRPr lang="en-US" sz="2400" dirty="0"/>
          </a:p>
          <a:p>
            <a:pPr>
              <a:buFont typeface="Wingdings" charset="0"/>
              <a:buChar char="l"/>
              <a:defRPr/>
            </a:pPr>
            <a:endParaRPr 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C704D348-5F3B-824E-8F69-FE9382B18E1C}"/>
              </a:ext>
            </a:extLst>
          </p:cNvPr>
          <p:cNvSpPr>
            <a:spLocks noGrp="1" noChangeArrowheads="1"/>
          </p:cNvSpPr>
          <p:nvPr>
            <p:ph type="title"/>
          </p:nvPr>
        </p:nvSpPr>
        <p:spPr/>
        <p:txBody>
          <a:bodyPr/>
          <a:lstStyle/>
          <a:p>
            <a:pPr eaLnBrk="1" hangingPunct="1">
              <a:defRPr/>
            </a:pPr>
            <a:r>
              <a:rPr lang="en-NZ" dirty="0">
                <a:cs typeface="+mj-cs"/>
              </a:rPr>
              <a:t>MLEs :</a:t>
            </a:r>
            <a:endParaRPr lang="en-GB" dirty="0">
              <a:cs typeface="+mj-cs"/>
            </a:endParaRPr>
          </a:p>
        </p:txBody>
      </p:sp>
      <p:sp>
        <p:nvSpPr>
          <p:cNvPr id="2" name="Content Placeholder 1">
            <a:extLst>
              <a:ext uri="{FF2B5EF4-FFF2-40B4-BE49-F238E27FC236}">
                <a16:creationId xmlns:a16="http://schemas.microsoft.com/office/drawing/2014/main" id="{2E67B6BB-02A1-5144-9D36-762637192618}"/>
              </a:ext>
            </a:extLst>
          </p:cNvPr>
          <p:cNvSpPr>
            <a:spLocks noGrp="1"/>
          </p:cNvSpPr>
          <p:nvPr>
            <p:ph idx="1"/>
          </p:nvPr>
        </p:nvSpPr>
        <p:spPr>
          <a:xfrm>
            <a:off x="468313" y="1844675"/>
            <a:ext cx="8229600" cy="4392613"/>
          </a:xfrm>
        </p:spPr>
        <p:txBody>
          <a:bodyPr/>
          <a:lstStyle/>
          <a:p>
            <a:pPr marL="0" indent="0">
              <a:buFont typeface="Wingdings" charset="0"/>
              <a:buNone/>
              <a:defRPr/>
            </a:pPr>
            <a:r>
              <a:rPr lang="en-US" sz="2400" dirty="0"/>
              <a:t>For simple models, exact differential solutions are possible. For more complex models, this is not possible, and turning points are found using numerical searching.</a:t>
            </a:r>
          </a:p>
          <a:p>
            <a:pPr marL="0" indent="0">
              <a:buFont typeface="Wingdings" charset="0"/>
              <a:buNone/>
              <a:defRPr/>
            </a:pPr>
            <a:endParaRPr lang="en-US" sz="2400" dirty="0"/>
          </a:p>
          <a:p>
            <a:pPr>
              <a:buFont typeface="Wingdings" charset="0"/>
              <a:buChar char="l"/>
              <a:defRPr/>
            </a:pPr>
            <a:endParaRPr lang="en-US" sz="2400" dirty="0"/>
          </a:p>
          <a:p>
            <a:pPr>
              <a:buFont typeface="Wingdings" charset="0"/>
              <a:buChar char="l"/>
              <a:defRPr/>
            </a:pPr>
            <a:endParaRPr lang="en-US" sz="2400" dirty="0"/>
          </a:p>
        </p:txBody>
      </p:sp>
      <p:grpSp>
        <p:nvGrpSpPr>
          <p:cNvPr id="4" name="Group 13">
            <a:extLst>
              <a:ext uri="{FF2B5EF4-FFF2-40B4-BE49-F238E27FC236}">
                <a16:creationId xmlns:a16="http://schemas.microsoft.com/office/drawing/2014/main" id="{EF5E851B-12CD-414F-8B73-94E2B5812D0D}"/>
              </a:ext>
            </a:extLst>
          </p:cNvPr>
          <p:cNvGrpSpPr>
            <a:grpSpLocks/>
          </p:cNvGrpSpPr>
          <p:nvPr/>
        </p:nvGrpSpPr>
        <p:grpSpPr bwMode="auto">
          <a:xfrm>
            <a:off x="2483768" y="3789040"/>
            <a:ext cx="3312368" cy="2731021"/>
            <a:chOff x="5796136" y="2060848"/>
            <a:chExt cx="3347864" cy="3666852"/>
          </a:xfrm>
        </p:grpSpPr>
        <p:cxnSp>
          <p:nvCxnSpPr>
            <p:cNvPr id="5" name="Straight Connector 4">
              <a:extLst>
                <a:ext uri="{FF2B5EF4-FFF2-40B4-BE49-F238E27FC236}">
                  <a16:creationId xmlns:a16="http://schemas.microsoft.com/office/drawing/2014/main" id="{13C7147B-A268-774A-A991-8AE66DDFE192}"/>
                </a:ext>
              </a:extLst>
            </p:cNvPr>
            <p:cNvCxnSpPr/>
            <p:nvPr/>
          </p:nvCxnSpPr>
          <p:spPr>
            <a:xfrm>
              <a:off x="5796136" y="2852951"/>
              <a:ext cx="0" cy="23763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8BB23196-2ED8-0744-B5BC-7D7A7B309550}"/>
                </a:ext>
              </a:extLst>
            </p:cNvPr>
            <p:cNvCxnSpPr/>
            <p:nvPr/>
          </p:nvCxnSpPr>
          <p:spPr>
            <a:xfrm flipH="1">
              <a:off x="5796136" y="5229262"/>
              <a:ext cx="2584316" cy="79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Freeform 6">
              <a:extLst>
                <a:ext uri="{FF2B5EF4-FFF2-40B4-BE49-F238E27FC236}">
                  <a16:creationId xmlns:a16="http://schemas.microsoft.com/office/drawing/2014/main" id="{E36E6495-41E9-D447-8DCB-6DD568D7B030}"/>
                </a:ext>
              </a:extLst>
            </p:cNvPr>
            <p:cNvSpPr/>
            <p:nvPr/>
          </p:nvSpPr>
          <p:spPr>
            <a:xfrm>
              <a:off x="5956466" y="3289482"/>
              <a:ext cx="2501770" cy="1396896"/>
            </a:xfrm>
            <a:custGeom>
              <a:avLst/>
              <a:gdLst>
                <a:gd name="connsiteX0" fmla="*/ 0 w 2501900"/>
                <a:gd name="connsiteY0" fmla="*/ 1397039 h 1397039"/>
                <a:gd name="connsiteX1" fmla="*/ 355600 w 2501900"/>
                <a:gd name="connsiteY1" fmla="*/ 660439 h 1397039"/>
                <a:gd name="connsiteX2" fmla="*/ 914400 w 2501900"/>
                <a:gd name="connsiteY2" fmla="*/ 190539 h 1397039"/>
                <a:gd name="connsiteX3" fmla="*/ 1511300 w 2501900"/>
                <a:gd name="connsiteY3" fmla="*/ 39 h 1397039"/>
                <a:gd name="connsiteX4" fmla="*/ 2057400 w 2501900"/>
                <a:gd name="connsiteY4" fmla="*/ 203239 h 1397039"/>
                <a:gd name="connsiteX5" fmla="*/ 2501900 w 2501900"/>
                <a:gd name="connsiteY5" fmla="*/ 635039 h 1397039"/>
                <a:gd name="connsiteX6" fmla="*/ 2501900 w 2501900"/>
                <a:gd name="connsiteY6" fmla="*/ 635039 h 13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1900" h="1397039">
                  <a:moveTo>
                    <a:pt x="0" y="1397039"/>
                  </a:moveTo>
                  <a:cubicBezTo>
                    <a:pt x="101600" y="1129280"/>
                    <a:pt x="203200" y="861522"/>
                    <a:pt x="355600" y="660439"/>
                  </a:cubicBezTo>
                  <a:cubicBezTo>
                    <a:pt x="508000" y="459356"/>
                    <a:pt x="721783" y="300606"/>
                    <a:pt x="914400" y="190539"/>
                  </a:cubicBezTo>
                  <a:cubicBezTo>
                    <a:pt x="1107017" y="80472"/>
                    <a:pt x="1320800" y="-2078"/>
                    <a:pt x="1511300" y="39"/>
                  </a:cubicBezTo>
                  <a:cubicBezTo>
                    <a:pt x="1701800" y="2156"/>
                    <a:pt x="1892300" y="97406"/>
                    <a:pt x="2057400" y="203239"/>
                  </a:cubicBezTo>
                  <a:cubicBezTo>
                    <a:pt x="2222500" y="309072"/>
                    <a:pt x="2427817" y="563072"/>
                    <a:pt x="2501900" y="635039"/>
                  </a:cubicBezTo>
                  <a:lnTo>
                    <a:pt x="2501900" y="635039"/>
                  </a:lnTo>
                </a:path>
              </a:pathLst>
            </a:custGeom>
            <a:ln>
              <a:solidFill>
                <a:srgbClr val="3366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pic>
          <p:nvPicPr>
            <p:cNvPr id="8" name="Picture 9">
              <a:extLst>
                <a:ext uri="{FF2B5EF4-FFF2-40B4-BE49-F238E27FC236}">
                  <a16:creationId xmlns:a16="http://schemas.microsoft.com/office/drawing/2014/main" id="{983048F6-3CDB-C449-BBA0-C32348E4B6C9}"/>
                </a:ext>
              </a:extLst>
            </p:cNvPr>
            <p:cNvPicPr>
              <a:picLocks noChangeAspect="1"/>
            </p:cNvPicPr>
            <p:nvPr/>
          </p:nvPicPr>
          <p:blipFill>
            <a:blip r:embed="rId2">
              <a:extLst>
                <a:ext uri="{28A0092B-C50C-407E-A947-70E740481C1C}">
                  <a14:useLocalDpi xmlns:a14="http://schemas.microsoft.com/office/drawing/2010/main" val="0"/>
                </a:ext>
              </a:extLst>
            </a:blip>
            <a:srcRect l="43651" t="3972" r="42838" b="-5942"/>
            <a:stretch>
              <a:fillRect/>
            </a:stretch>
          </p:blipFill>
          <p:spPr bwMode="auto">
            <a:xfrm>
              <a:off x="7946256" y="3140968"/>
              <a:ext cx="1197744" cy="42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a:extLst>
                <a:ext uri="{FF2B5EF4-FFF2-40B4-BE49-F238E27FC236}">
                  <a16:creationId xmlns:a16="http://schemas.microsoft.com/office/drawing/2014/main" id="{7983D43F-CBD0-0541-9291-B2AD9357AD3A}"/>
                </a:ext>
              </a:extLst>
            </p:cNvPr>
            <p:cNvPicPr>
              <a:picLocks noChangeAspect="1"/>
            </p:cNvPicPr>
            <p:nvPr/>
          </p:nvPicPr>
          <p:blipFill>
            <a:blip r:embed="rId3">
              <a:extLst>
                <a:ext uri="{28A0092B-C50C-407E-A947-70E740481C1C}">
                  <a14:useLocalDpi xmlns:a14="http://schemas.microsoft.com/office/drawing/2010/main" val="0"/>
                </a:ext>
              </a:extLst>
            </a:blip>
            <a:srcRect l="44855" t="2" r="44408" b="-1764"/>
            <a:stretch>
              <a:fillRect/>
            </a:stretch>
          </p:blipFill>
          <p:spPr bwMode="auto">
            <a:xfrm>
              <a:off x="6804248" y="5301208"/>
              <a:ext cx="952004" cy="42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own Arrow 9">
              <a:extLst>
                <a:ext uri="{FF2B5EF4-FFF2-40B4-BE49-F238E27FC236}">
                  <a16:creationId xmlns:a16="http://schemas.microsoft.com/office/drawing/2014/main" id="{09739964-446E-3446-AAF2-4FBDF05C6F72}"/>
                </a:ext>
              </a:extLst>
            </p:cNvPr>
            <p:cNvSpPr>
              <a:spLocks noChangeArrowheads="1"/>
            </p:cNvSpPr>
            <p:nvPr/>
          </p:nvSpPr>
          <p:spPr bwMode="auto">
            <a:xfrm>
              <a:off x="7308945" y="2708500"/>
              <a:ext cx="215889" cy="431768"/>
            </a:xfrm>
            <a:prstGeom prst="downArrow">
              <a:avLst>
                <a:gd name="adj1" fmla="val 50000"/>
                <a:gd name="adj2" fmla="val 49999"/>
              </a:avLst>
            </a:prstGeom>
            <a:solidFill>
              <a:srgbClr val="0000FF"/>
            </a:solidFill>
            <a:ln w="9525">
              <a:solidFill>
                <a:srgbClr val="0000FF"/>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CN" sz="1800">
                <a:solidFill>
                  <a:srgbClr val="FFFFFF"/>
                </a:solidFill>
              </a:endParaRPr>
            </a:p>
          </p:txBody>
        </p:sp>
        <p:pic>
          <p:nvPicPr>
            <p:cNvPr id="11" name="Picture 12">
              <a:extLst>
                <a:ext uri="{FF2B5EF4-FFF2-40B4-BE49-F238E27FC236}">
                  <a16:creationId xmlns:a16="http://schemas.microsoft.com/office/drawing/2014/main" id="{EB0313F5-D92E-B744-A092-CF92449F4863}"/>
                </a:ext>
              </a:extLst>
            </p:cNvPr>
            <p:cNvPicPr>
              <a:picLocks noChangeAspect="1"/>
            </p:cNvPicPr>
            <p:nvPr/>
          </p:nvPicPr>
          <p:blipFill>
            <a:blip r:embed="rId4">
              <a:extLst>
                <a:ext uri="{28A0092B-C50C-407E-A947-70E740481C1C}">
                  <a14:useLocalDpi xmlns:a14="http://schemas.microsoft.com/office/drawing/2010/main" val="0"/>
                </a:ext>
              </a:extLst>
            </a:blip>
            <a:srcRect l="36781" t="-14973" r="43733" b="-10477"/>
            <a:stretch>
              <a:fillRect/>
            </a:stretch>
          </p:blipFill>
          <p:spPr bwMode="auto">
            <a:xfrm>
              <a:off x="6228184" y="2060848"/>
              <a:ext cx="1727324" cy="52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2" name="Straight Arrow Connector 11">
            <a:extLst>
              <a:ext uri="{FF2B5EF4-FFF2-40B4-BE49-F238E27FC236}">
                <a16:creationId xmlns:a16="http://schemas.microsoft.com/office/drawing/2014/main" id="{24CA0BDC-5BB5-2E40-A51B-7E033365F7E8}"/>
              </a:ext>
            </a:extLst>
          </p:cNvPr>
          <p:cNvCxnSpPr>
            <a:cxnSpLocks/>
          </p:cNvCxnSpPr>
          <p:nvPr/>
        </p:nvCxnSpPr>
        <p:spPr>
          <a:xfrm>
            <a:off x="2771800" y="5445224"/>
            <a:ext cx="499519" cy="0"/>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56AE1DF-C308-314A-B75A-C6C5A994BDBE}"/>
              </a:ext>
            </a:extLst>
          </p:cNvPr>
          <p:cNvCxnSpPr>
            <a:cxnSpLocks/>
          </p:cNvCxnSpPr>
          <p:nvPr/>
        </p:nvCxnSpPr>
        <p:spPr>
          <a:xfrm flipV="1">
            <a:off x="2771800" y="5469961"/>
            <a:ext cx="0" cy="678870"/>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060843B-498C-0B44-8027-D308A421A473}"/>
              </a:ext>
            </a:extLst>
          </p:cNvPr>
          <p:cNvCxnSpPr>
            <a:cxnSpLocks/>
          </p:cNvCxnSpPr>
          <p:nvPr/>
        </p:nvCxnSpPr>
        <p:spPr>
          <a:xfrm flipV="1">
            <a:off x="3271319" y="4911791"/>
            <a:ext cx="0" cy="558170"/>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AB50E4C-7627-3D48-B61F-83CB44502654}"/>
              </a:ext>
            </a:extLst>
          </p:cNvPr>
          <p:cNvCxnSpPr>
            <a:cxnSpLocks/>
          </p:cNvCxnSpPr>
          <p:nvPr/>
        </p:nvCxnSpPr>
        <p:spPr>
          <a:xfrm flipV="1">
            <a:off x="3851920" y="4704110"/>
            <a:ext cx="0" cy="228302"/>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704DCAE-1D9E-1847-BB46-3FF3B4A9F43A}"/>
              </a:ext>
            </a:extLst>
          </p:cNvPr>
          <p:cNvCxnSpPr>
            <a:cxnSpLocks/>
          </p:cNvCxnSpPr>
          <p:nvPr/>
        </p:nvCxnSpPr>
        <p:spPr>
          <a:xfrm>
            <a:off x="3352401" y="4932412"/>
            <a:ext cx="499519" cy="0"/>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07CE587-3B1C-7D43-A0E2-5B8C9FBAD68D}"/>
              </a:ext>
            </a:extLst>
          </p:cNvPr>
          <p:cNvCxnSpPr>
            <a:cxnSpLocks/>
          </p:cNvCxnSpPr>
          <p:nvPr/>
        </p:nvCxnSpPr>
        <p:spPr>
          <a:xfrm>
            <a:off x="3851920" y="4729609"/>
            <a:ext cx="342217" cy="0"/>
          </a:xfrm>
          <a:prstGeom prst="straightConnector1">
            <a:avLst/>
          </a:prstGeom>
          <a:ln>
            <a:solidFill>
              <a:srgbClr val="FF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9989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A3E4AA3C-6389-E94C-A791-DFFC90346433}"/>
              </a:ext>
            </a:extLst>
          </p:cNvPr>
          <p:cNvSpPr>
            <a:spLocks noGrp="1" noChangeArrowheads="1"/>
          </p:cNvSpPr>
          <p:nvPr>
            <p:ph type="title"/>
          </p:nvPr>
        </p:nvSpPr>
        <p:spPr/>
        <p:txBody>
          <a:bodyPr/>
          <a:lstStyle/>
          <a:p>
            <a:pPr eaLnBrk="1" hangingPunct="1">
              <a:defRPr/>
            </a:pPr>
            <a:r>
              <a:rPr lang="en-NZ" dirty="0">
                <a:cs typeface="+mj-cs"/>
              </a:rPr>
              <a:t>Inference</a:t>
            </a:r>
            <a:endParaRPr lang="en-GB" dirty="0">
              <a:cs typeface="+mj-cs"/>
            </a:endParaRPr>
          </a:p>
        </p:txBody>
      </p:sp>
      <p:sp>
        <p:nvSpPr>
          <p:cNvPr id="58370" name="Content Placeholder 1">
            <a:extLst>
              <a:ext uri="{FF2B5EF4-FFF2-40B4-BE49-F238E27FC236}">
                <a16:creationId xmlns:a16="http://schemas.microsoft.com/office/drawing/2014/main" id="{D3A7B343-3A7E-934C-A67E-F9708E291476}"/>
              </a:ext>
            </a:extLst>
          </p:cNvPr>
          <p:cNvSpPr>
            <a:spLocks noGrp="1" noChangeArrowheads="1"/>
          </p:cNvSpPr>
          <p:nvPr>
            <p:ph idx="1"/>
          </p:nvPr>
        </p:nvSpPr>
        <p:spPr>
          <a:xfrm>
            <a:off x="468313" y="2060575"/>
            <a:ext cx="8229600" cy="4464050"/>
          </a:xfrm>
        </p:spPr>
        <p:txBody>
          <a:bodyPr/>
          <a:lstStyle/>
          <a:p>
            <a:r>
              <a:rPr lang="en-US" altLang="en-CN" sz="2400" dirty="0"/>
              <a:t>How to evaluate whether our model fits the data well?</a:t>
            </a:r>
          </a:p>
          <a:p>
            <a:pPr>
              <a:buFont typeface="Wingdings" pitchFamily="2" charset="2"/>
              <a:buNone/>
            </a:pPr>
            <a:endParaRPr lang="en-US" altLang="en-CN" sz="1000" dirty="0"/>
          </a:p>
          <a:p>
            <a:r>
              <a:rPr lang="en-US" altLang="en-CN" sz="2400" dirty="0"/>
              <a:t>How to evaluate whether all our predictors are useful for the model?</a:t>
            </a:r>
          </a:p>
          <a:p>
            <a:pPr>
              <a:buFont typeface="Wingdings" pitchFamily="2" charset="2"/>
              <a:buNone/>
            </a:pPr>
            <a:endParaRPr lang="en-US" altLang="en-CN" sz="1000" dirty="0"/>
          </a:p>
          <a:p>
            <a:r>
              <a:rPr lang="en-GB" altLang="en-CN" sz="2400" dirty="0"/>
              <a:t>Because the residuals (</a:t>
            </a:r>
            <a:r>
              <a:rPr lang="en-GB" altLang="en-CN" sz="2400" dirty="0" err="1"/>
              <a:t>e</a:t>
            </a:r>
            <a:r>
              <a:rPr lang="en-GB" altLang="en-CN" sz="2400" baseline="-25000" dirty="0" err="1"/>
              <a:t>i</a:t>
            </a:r>
            <a:r>
              <a:rPr lang="en-GB" altLang="en-CN" sz="2400" baseline="-25000" dirty="0"/>
              <a:t> </a:t>
            </a:r>
            <a:r>
              <a:rPr lang="en-GB" altLang="en-CN" sz="2400" dirty="0"/>
              <a:t>= </a:t>
            </a:r>
            <a:r>
              <a:rPr lang="en-GB" altLang="en-CN" sz="2400" dirty="0" err="1">
                <a:sym typeface="Symbol" pitchFamily="2" charset="2"/>
              </a:rPr>
              <a:t>y</a:t>
            </a:r>
            <a:r>
              <a:rPr lang="en-GB" altLang="en-CN" sz="2400" baseline="-25000" dirty="0" err="1">
                <a:sym typeface="Symbol" pitchFamily="2" charset="2"/>
              </a:rPr>
              <a:t>i</a:t>
            </a:r>
            <a:r>
              <a:rPr lang="en-GB" altLang="en-CN" sz="2400" dirty="0">
                <a:sym typeface="Symbol" pitchFamily="2" charset="2"/>
              </a:rPr>
              <a:t>-</a:t>
            </a:r>
            <a:r>
              <a:rPr lang="en-US" altLang="en-CN" sz="2400" dirty="0" err="1"/>
              <a:t>ŷ</a:t>
            </a:r>
            <a:r>
              <a:rPr lang="en-US" altLang="en-CN" sz="2400" baseline="-25000" dirty="0" err="1"/>
              <a:t>i</a:t>
            </a:r>
            <a:r>
              <a:rPr lang="en-US" altLang="en-CN" sz="2400" dirty="0"/>
              <a:t>)</a:t>
            </a:r>
            <a:r>
              <a:rPr lang="en-US" altLang="en-CN" sz="2400" baseline="-25000" dirty="0"/>
              <a:t> </a:t>
            </a:r>
            <a:r>
              <a:rPr lang="en-GB" altLang="en-CN" sz="2400" dirty="0"/>
              <a:t>are </a:t>
            </a:r>
            <a:r>
              <a:rPr lang="en-GB" altLang="en-CN" sz="2400" u="sng" dirty="0"/>
              <a:t>not normal</a:t>
            </a:r>
            <a:r>
              <a:rPr lang="en-GB" altLang="en-CN" sz="2400" dirty="0"/>
              <a:t>, </a:t>
            </a:r>
          </a:p>
          <a:p>
            <a:pPr lvl="1"/>
            <a:r>
              <a:rPr lang="en-GB" altLang="en-CN" sz="2000" dirty="0"/>
              <a:t>we cannot use R</a:t>
            </a:r>
            <a:r>
              <a:rPr lang="en-GB" altLang="en-CN" sz="2000" baseline="30000" dirty="0"/>
              <a:t>2</a:t>
            </a:r>
            <a:r>
              <a:rPr lang="en-GB" altLang="en-CN" sz="2000" dirty="0"/>
              <a:t> as a goodness-of-fit measure,</a:t>
            </a:r>
          </a:p>
          <a:p>
            <a:pPr lvl="1"/>
            <a:r>
              <a:rPr lang="en-GB" altLang="en-CN" sz="2000" dirty="0"/>
              <a:t>we cannot apply the usual diagnostic tests to evaluate residuals</a:t>
            </a:r>
          </a:p>
          <a:p>
            <a:pPr lvl="1"/>
            <a:r>
              <a:rPr lang="en-GB" altLang="en-CN" sz="2000" dirty="0"/>
              <a:t>We cannot use t-tests or ANOVA to evaluate model parameters</a:t>
            </a:r>
          </a:p>
          <a:p>
            <a:pPr lvl="1"/>
            <a:endParaRPr lang="en-GB" altLang="en-CN" sz="1000" dirty="0"/>
          </a:p>
          <a:p>
            <a:pPr eaLnBrk="1" hangingPunct="1"/>
            <a:r>
              <a:rPr lang="en-US" altLang="en-CN" sz="2400" dirty="0"/>
              <a:t>We must use other tests that don’t assume this</a:t>
            </a:r>
            <a:endParaRPr lang="en-GB" altLang="en-CN" sz="2400" dirty="0"/>
          </a:p>
          <a:p>
            <a:pPr marL="0" indent="0">
              <a:buNone/>
            </a:pPr>
            <a:endParaRPr lang="en-US" altLang="en-CN" sz="2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How to make inferences?</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468313" y="1989138"/>
            <a:ext cx="8229600" cy="4086225"/>
          </a:xfrm>
        </p:spPr>
        <p:txBody>
          <a:bodyPr/>
          <a:lstStyle/>
          <a:p>
            <a:pPr eaLnBrk="1" hangingPunct="1"/>
            <a:r>
              <a:rPr lang="en-US" altLang="en-CN" sz="2800" dirty="0"/>
              <a:t>Mean comparisons (coefficient significance)</a:t>
            </a:r>
          </a:p>
          <a:p>
            <a:pPr lvl="1" eaLnBrk="1" hangingPunct="1"/>
            <a:r>
              <a:rPr lang="en-US" altLang="en-CN" sz="2400" dirty="0"/>
              <a:t>Wald Z-statistic tests (</a:t>
            </a:r>
            <a:r>
              <a:rPr lang="en-US" altLang="en-CN" sz="2400" dirty="0" err="1"/>
              <a:t>glm</a:t>
            </a:r>
            <a:r>
              <a:rPr lang="en-US" altLang="en-CN" sz="2400" dirty="0"/>
              <a:t> equivalent of t-test)</a:t>
            </a:r>
            <a:endParaRPr lang="en-GB" altLang="en-CN" sz="2400" dirty="0"/>
          </a:p>
          <a:p>
            <a:pPr marL="0" indent="0" eaLnBrk="1" hangingPunct="1">
              <a:buNone/>
            </a:pPr>
            <a:endParaRPr lang="en-NZ" altLang="en-CN" sz="1400" dirty="0"/>
          </a:p>
          <a:p>
            <a:pPr eaLnBrk="1" hangingPunct="1"/>
            <a:r>
              <a:rPr lang="en-US" altLang="en-CN" sz="2800" dirty="0"/>
              <a:t>Variance analysis (model significance)</a:t>
            </a:r>
          </a:p>
          <a:p>
            <a:pPr lvl="1" eaLnBrk="1" hangingPunct="1"/>
            <a:r>
              <a:rPr lang="en-US" altLang="en-CN" sz="2400" dirty="0"/>
              <a:t>Deviance tests</a:t>
            </a:r>
          </a:p>
          <a:p>
            <a:pPr lvl="1" eaLnBrk="1" hangingPunct="1"/>
            <a:r>
              <a:rPr lang="en-US" altLang="en-CN" sz="2400" dirty="0"/>
              <a:t>AIC comparisons</a:t>
            </a:r>
          </a:p>
          <a:p>
            <a:pPr eaLnBrk="1" hangingPunct="1"/>
            <a:endParaRPr lang="en-US" altLang="en-CN" sz="2800" dirty="0"/>
          </a:p>
          <a:p>
            <a:pPr eaLnBrk="1" hangingPunct="1"/>
            <a:endParaRPr lang="en-GB" altLang="en-CN" sz="2800" dirty="0"/>
          </a:p>
        </p:txBody>
      </p:sp>
    </p:spTree>
    <p:extLst>
      <p:ext uri="{BB962C8B-B14F-4D97-AF65-F5344CB8AC3E}">
        <p14:creationId xmlns:p14="http://schemas.microsoft.com/office/powerpoint/2010/main" val="1720556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71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37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37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37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E5A3F-B033-C340-A18A-8CDF9E6EA5F4}"/>
              </a:ext>
            </a:extLst>
          </p:cNvPr>
          <p:cNvSpPr/>
          <p:nvPr/>
        </p:nvSpPr>
        <p:spPr>
          <a:xfrm>
            <a:off x="2987824" y="3573016"/>
            <a:ext cx="792088" cy="21602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69B93B55-855C-3248-A83D-DBAEC9D4CFA8}"/>
              </a:ext>
            </a:extLst>
          </p:cNvPr>
          <p:cNvSpPr/>
          <p:nvPr/>
        </p:nvSpPr>
        <p:spPr>
          <a:xfrm>
            <a:off x="2987824" y="2492896"/>
            <a:ext cx="2348880" cy="432048"/>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3" name="Rectangle 2">
            <a:extLst>
              <a:ext uri="{FF2B5EF4-FFF2-40B4-BE49-F238E27FC236}">
                <a16:creationId xmlns:a16="http://schemas.microsoft.com/office/drawing/2014/main" id="{02EE7826-EADA-DD49-BE29-99F6905F717D}"/>
              </a:ext>
            </a:extLst>
          </p:cNvPr>
          <p:cNvSpPr/>
          <p:nvPr/>
        </p:nvSpPr>
        <p:spPr>
          <a:xfrm>
            <a:off x="1979712" y="3573016"/>
            <a:ext cx="864096" cy="2160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A9CF713D-7AC0-A643-9C5D-AF59DEC1E35A}"/>
              </a:ext>
            </a:extLst>
          </p:cNvPr>
          <p:cNvSpPr/>
          <p:nvPr/>
        </p:nvSpPr>
        <p:spPr>
          <a:xfrm>
            <a:off x="5652120" y="2060848"/>
            <a:ext cx="2348880" cy="4320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Wald Z test</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468313" y="1989138"/>
            <a:ext cx="8229600" cy="4086225"/>
          </a:xfrm>
        </p:spPr>
        <p:txBody>
          <a:bodyPr/>
          <a:lstStyle/>
          <a:p>
            <a:pPr eaLnBrk="1" hangingPunct="1"/>
            <a:r>
              <a:rPr lang="en-US" altLang="en-CN" sz="2800" dirty="0"/>
              <a:t>Test based on the ratio of the mean estimate divided by its standard error</a:t>
            </a:r>
          </a:p>
          <a:p>
            <a:pPr eaLnBrk="1" hangingPunct="1"/>
            <a:endParaRPr lang="en-US" altLang="en-CN" sz="2800" dirty="0"/>
          </a:p>
          <a:p>
            <a:pPr eaLnBrk="1" hangingPunct="1"/>
            <a:endParaRPr lang="en-US" altLang="en-CN" sz="2800" dirty="0"/>
          </a:p>
          <a:p>
            <a:pPr eaLnBrk="1" hangingPunct="1"/>
            <a:endParaRPr lang="en-GB" altLang="en-CN" sz="2400" dirty="0"/>
          </a:p>
          <a:p>
            <a:pPr marL="0" indent="0" eaLnBrk="1" hangingPunct="1">
              <a:buNone/>
            </a:pPr>
            <a:endParaRPr lang="en-NZ" altLang="en-CN" sz="1400" dirty="0"/>
          </a:p>
          <a:p>
            <a:pPr eaLnBrk="1" hangingPunct="1"/>
            <a:endParaRPr lang="en-US" altLang="en-CN" sz="2800" dirty="0"/>
          </a:p>
          <a:p>
            <a:pPr eaLnBrk="1" hangingPunct="1"/>
            <a:r>
              <a:rPr lang="en-US" altLang="en-CN" sz="2800" dirty="0"/>
              <a:t>This ratio is ~ normal and follows a </a:t>
            </a:r>
            <a:r>
              <a:rPr lang="en-US" altLang="en-CN" sz="2800" u="sng" dirty="0"/>
              <a:t>fixed</a:t>
            </a:r>
            <a:r>
              <a:rPr lang="en-US" altLang="en-CN" sz="2800" dirty="0"/>
              <a:t> normal distribution known as the Z-distribution (recall t-distributions change shape based on error </a:t>
            </a:r>
            <a:r>
              <a:rPr lang="en-US" altLang="en-CN" sz="2800" dirty="0" err="1"/>
              <a:t>df</a:t>
            </a:r>
            <a:r>
              <a:rPr lang="en-US" altLang="en-CN" sz="2800" dirty="0"/>
              <a:t>)</a:t>
            </a:r>
            <a:endParaRPr lang="en-US" altLang="en-CN" sz="2400" dirty="0"/>
          </a:p>
          <a:p>
            <a:pPr eaLnBrk="1" hangingPunct="1"/>
            <a:endParaRPr lang="en-US" altLang="en-CN" sz="2800" dirty="0"/>
          </a:p>
          <a:p>
            <a:pPr eaLnBrk="1" hangingPunct="1"/>
            <a:endParaRPr lang="en-GB" altLang="en-CN" sz="2800" dirty="0"/>
          </a:p>
        </p:txBody>
      </p:sp>
      <p:sp>
        <p:nvSpPr>
          <p:cNvPr id="4" name="Rectangle 3">
            <a:extLst>
              <a:ext uri="{FF2B5EF4-FFF2-40B4-BE49-F238E27FC236}">
                <a16:creationId xmlns:a16="http://schemas.microsoft.com/office/drawing/2014/main" id="{84DC4128-CD7C-4647-8D17-448AB56D68C5}"/>
              </a:ext>
            </a:extLst>
          </p:cNvPr>
          <p:cNvSpPr/>
          <p:nvPr/>
        </p:nvSpPr>
        <p:spPr>
          <a:xfrm>
            <a:off x="899592" y="2996952"/>
            <a:ext cx="5328592" cy="1815882"/>
          </a:xfrm>
          <a:prstGeom prst="rect">
            <a:avLst/>
          </a:prstGeom>
        </p:spPr>
        <p:txBody>
          <a:bodyPr wrap="square">
            <a:spAutoFit/>
          </a:bodyPr>
          <a:lstStyle/>
          <a:p>
            <a:r>
              <a:rPr lang="en-CN" sz="1600" dirty="0">
                <a:solidFill>
                  <a:srgbClr val="011893"/>
                </a:solidFill>
              </a:rPr>
              <a:t>Coefficients:</a:t>
            </a:r>
          </a:p>
          <a:p>
            <a:r>
              <a:rPr lang="en-CN" sz="1600" dirty="0">
                <a:solidFill>
                  <a:srgbClr val="011893"/>
                </a:solidFill>
              </a:rPr>
              <a:t>                 Estimate  Std. Error   z value   Pr(&gt;|z|)    </a:t>
            </a:r>
          </a:p>
          <a:p>
            <a:r>
              <a:rPr lang="en-CN" sz="1600" dirty="0">
                <a:solidFill>
                  <a:srgbClr val="011893"/>
                </a:solidFill>
              </a:rPr>
              <a:t>(Intercept)  3.51254    0.03153    111.41   &lt;2e-16 ***</a:t>
            </a:r>
          </a:p>
          <a:p>
            <a:r>
              <a:rPr lang="en-CN" sz="1600" dirty="0">
                <a:solidFill>
                  <a:srgbClr val="011893"/>
                </a:solidFill>
              </a:rPr>
              <a:t>trtI             -2.04620    0.09320.   -21.95   &lt;2e-16 ***</a:t>
            </a:r>
          </a:p>
          <a:p>
            <a:r>
              <a:rPr lang="en-CN" sz="1600" dirty="0">
                <a:solidFill>
                  <a:srgbClr val="011893"/>
                </a:solidFill>
              </a:rPr>
              <a:t>---</a:t>
            </a:r>
          </a:p>
          <a:p>
            <a:r>
              <a:rPr lang="en-CN" sz="1600" dirty="0">
                <a:solidFill>
                  <a:srgbClr val="011893"/>
                </a:solidFill>
              </a:rPr>
              <a:t>Signif. codes:  0 ‘***’ 0.001 ‘**’ 0.01 ‘*’ 0.05 ‘.’ 0.1 ‘ ’ 1</a:t>
            </a:r>
          </a:p>
          <a:p>
            <a:endParaRPr lang="en-CN" sz="1600" dirty="0"/>
          </a:p>
        </p:txBody>
      </p:sp>
      <p:cxnSp>
        <p:nvCxnSpPr>
          <p:cNvPr id="7" name="Straight Connector 6">
            <a:extLst>
              <a:ext uri="{FF2B5EF4-FFF2-40B4-BE49-F238E27FC236}">
                <a16:creationId xmlns:a16="http://schemas.microsoft.com/office/drawing/2014/main" id="{09F5FC3D-9CF3-1941-8FE4-64469E07BB86}"/>
              </a:ext>
            </a:extLst>
          </p:cNvPr>
          <p:cNvCxnSpPr/>
          <p:nvPr/>
        </p:nvCxnSpPr>
        <p:spPr>
          <a:xfrm flipH="1">
            <a:off x="2843808" y="3573016"/>
            <a:ext cx="144016" cy="21602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212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5E8C4B51-4DAC-4E43-9BC3-A899CD2E5010}"/>
              </a:ext>
            </a:extLst>
          </p:cNvPr>
          <p:cNvSpPr>
            <a:spLocks noGrp="1" noChangeArrowheads="1"/>
          </p:cNvSpPr>
          <p:nvPr>
            <p:ph type="title"/>
          </p:nvPr>
        </p:nvSpPr>
        <p:spPr/>
        <p:txBody>
          <a:bodyPr/>
          <a:lstStyle/>
          <a:p>
            <a:pPr eaLnBrk="1" hangingPunct="1">
              <a:defRPr/>
            </a:pPr>
            <a:r>
              <a:rPr lang="en-NZ" dirty="0">
                <a:cs typeface="+mj-cs"/>
              </a:rPr>
              <a:t>Importantly,</a:t>
            </a:r>
            <a:endParaRPr lang="en-GB" dirty="0">
              <a:cs typeface="+mj-cs"/>
            </a:endParaRPr>
          </a:p>
        </p:txBody>
      </p:sp>
      <p:sp>
        <p:nvSpPr>
          <p:cNvPr id="187395" name="Rectangle 3">
            <a:extLst>
              <a:ext uri="{FF2B5EF4-FFF2-40B4-BE49-F238E27FC236}">
                <a16:creationId xmlns:a16="http://schemas.microsoft.com/office/drawing/2014/main" id="{55926D69-7875-B844-9B38-FE396FA9A385}"/>
              </a:ext>
            </a:extLst>
          </p:cNvPr>
          <p:cNvSpPr>
            <a:spLocks noGrp="1" noChangeArrowheads="1"/>
          </p:cNvSpPr>
          <p:nvPr>
            <p:ph type="body" idx="1"/>
          </p:nvPr>
        </p:nvSpPr>
        <p:spPr>
          <a:xfrm>
            <a:off x="457200" y="2205038"/>
            <a:ext cx="8229600" cy="4248150"/>
          </a:xfrm>
        </p:spPr>
        <p:txBody>
          <a:bodyPr/>
          <a:lstStyle/>
          <a:p>
            <a:pPr eaLnBrk="1" hangingPunct="1">
              <a:lnSpc>
                <a:spcPct val="90000"/>
              </a:lnSpc>
              <a:buFont typeface="Wingdings" charset="0"/>
              <a:buChar char="l"/>
              <a:defRPr/>
            </a:pPr>
            <a:r>
              <a:rPr lang="en-US" sz="2400" dirty="0">
                <a:cs typeface="+mn-cs"/>
              </a:rPr>
              <a:t>These data can be described by known distributions</a:t>
            </a:r>
          </a:p>
          <a:p>
            <a:pPr eaLnBrk="1" hangingPunct="1">
              <a:lnSpc>
                <a:spcPct val="90000"/>
              </a:lnSpc>
              <a:buFont typeface="Wingdings" charset="0"/>
              <a:buChar char="l"/>
              <a:defRPr/>
            </a:pPr>
            <a:endParaRPr lang="en-US" sz="2400" dirty="0">
              <a:cs typeface="+mn-cs"/>
            </a:endParaRPr>
          </a:p>
          <a:p>
            <a:pPr eaLnBrk="1" hangingPunct="1">
              <a:lnSpc>
                <a:spcPct val="90000"/>
              </a:lnSpc>
              <a:buFont typeface="Wingdings" charset="0"/>
              <a:buChar char="l"/>
              <a:defRPr/>
            </a:pPr>
            <a:r>
              <a:rPr lang="en-US" sz="2400" dirty="0">
                <a:cs typeface="+mn-cs"/>
              </a:rPr>
              <a:t>As such they can be described mathematically</a:t>
            </a:r>
          </a:p>
          <a:p>
            <a:pPr eaLnBrk="1" hangingPunct="1">
              <a:lnSpc>
                <a:spcPct val="90000"/>
              </a:lnSpc>
              <a:buFont typeface="Wingdings" charset="0"/>
              <a:buChar char="l"/>
              <a:defRPr/>
            </a:pPr>
            <a:endParaRPr lang="en-US" sz="2400" dirty="0">
              <a:cs typeface="+mn-cs"/>
            </a:endParaRPr>
          </a:p>
          <a:p>
            <a:pPr eaLnBrk="1" hangingPunct="1">
              <a:lnSpc>
                <a:spcPct val="90000"/>
              </a:lnSpc>
              <a:buFont typeface="Wingdings" charset="0"/>
              <a:buChar char="l"/>
              <a:defRPr/>
            </a:pPr>
            <a:r>
              <a:rPr lang="en-US" sz="2400" dirty="0">
                <a:cs typeface="+mn-cs"/>
              </a:rPr>
              <a:t>And we can make inferences about them using those mathematical properties</a:t>
            </a:r>
          </a:p>
          <a:p>
            <a:pPr eaLnBrk="1" hangingPunct="1">
              <a:lnSpc>
                <a:spcPct val="90000"/>
              </a:lnSpc>
              <a:buFont typeface="Wingdings" charset="0"/>
              <a:buChar char="l"/>
              <a:defRPr/>
            </a:pPr>
            <a:endParaRPr lang="en-GB"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Deviance</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468313" y="1989137"/>
            <a:ext cx="5087738" cy="4504455"/>
          </a:xfrm>
        </p:spPr>
        <p:txBody>
          <a:bodyPr/>
          <a:lstStyle/>
          <a:p>
            <a:pPr eaLnBrk="1" hangingPunct="1"/>
            <a:r>
              <a:rPr lang="en-US" altLang="en-CN" sz="2800" dirty="0"/>
              <a:t>The method uses maximum likelihood estimation</a:t>
            </a:r>
          </a:p>
          <a:p>
            <a:pPr eaLnBrk="1" hangingPunct="1"/>
            <a:endParaRPr lang="en-US" altLang="en-CN" sz="2800" dirty="0"/>
          </a:p>
          <a:p>
            <a:pPr eaLnBrk="1" hangingPunct="1"/>
            <a:r>
              <a:rPr lang="en-US" altLang="en-CN" sz="2800" dirty="0"/>
              <a:t>IMPORTANTLY: if a predictor explains data well, then it INCREASES the LIKELIHOOD</a:t>
            </a:r>
          </a:p>
          <a:p>
            <a:pPr eaLnBrk="1" hangingPunct="1"/>
            <a:endParaRPr lang="en-US" altLang="en-CN" sz="2800" dirty="0"/>
          </a:p>
          <a:p>
            <a:pPr eaLnBrk="1" hangingPunct="1"/>
            <a:endParaRPr lang="en-US" altLang="en-CN" sz="2800" dirty="0"/>
          </a:p>
          <a:p>
            <a:pPr eaLnBrk="1" hangingPunct="1"/>
            <a:endParaRPr lang="en-GB" altLang="en-CN" sz="2800" dirty="0"/>
          </a:p>
        </p:txBody>
      </p:sp>
      <p:grpSp>
        <p:nvGrpSpPr>
          <p:cNvPr id="5" name="Group 13">
            <a:extLst>
              <a:ext uri="{FF2B5EF4-FFF2-40B4-BE49-F238E27FC236}">
                <a16:creationId xmlns:a16="http://schemas.microsoft.com/office/drawing/2014/main" id="{43632388-AD90-1546-B00B-86D11C8CCA1E}"/>
              </a:ext>
            </a:extLst>
          </p:cNvPr>
          <p:cNvGrpSpPr>
            <a:grpSpLocks/>
          </p:cNvGrpSpPr>
          <p:nvPr/>
        </p:nvGrpSpPr>
        <p:grpSpPr bwMode="auto">
          <a:xfrm>
            <a:off x="5797550" y="2636838"/>
            <a:ext cx="3348038" cy="3667125"/>
            <a:chOff x="5796136" y="2060848"/>
            <a:chExt cx="3347864" cy="3666852"/>
          </a:xfrm>
        </p:grpSpPr>
        <p:cxnSp>
          <p:nvCxnSpPr>
            <p:cNvPr id="6" name="Straight Connector 5">
              <a:extLst>
                <a:ext uri="{FF2B5EF4-FFF2-40B4-BE49-F238E27FC236}">
                  <a16:creationId xmlns:a16="http://schemas.microsoft.com/office/drawing/2014/main" id="{2E8B65D9-9794-9942-A2EB-6F250941CEC9}"/>
                </a:ext>
              </a:extLst>
            </p:cNvPr>
            <p:cNvCxnSpPr/>
            <p:nvPr/>
          </p:nvCxnSpPr>
          <p:spPr>
            <a:xfrm>
              <a:off x="5796136" y="2852951"/>
              <a:ext cx="0" cy="23763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452DADF-C7D6-2246-9B4B-8DCB000E7C69}"/>
                </a:ext>
              </a:extLst>
            </p:cNvPr>
            <p:cNvCxnSpPr/>
            <p:nvPr/>
          </p:nvCxnSpPr>
          <p:spPr>
            <a:xfrm flipH="1">
              <a:off x="5796136" y="5229262"/>
              <a:ext cx="2584316" cy="79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Freeform 7">
              <a:extLst>
                <a:ext uri="{FF2B5EF4-FFF2-40B4-BE49-F238E27FC236}">
                  <a16:creationId xmlns:a16="http://schemas.microsoft.com/office/drawing/2014/main" id="{56B02B88-1CD2-C340-887F-70E01F2D7D59}"/>
                </a:ext>
              </a:extLst>
            </p:cNvPr>
            <p:cNvSpPr/>
            <p:nvPr/>
          </p:nvSpPr>
          <p:spPr>
            <a:xfrm>
              <a:off x="5956466" y="3289482"/>
              <a:ext cx="2501770" cy="1396896"/>
            </a:xfrm>
            <a:custGeom>
              <a:avLst/>
              <a:gdLst>
                <a:gd name="connsiteX0" fmla="*/ 0 w 2501900"/>
                <a:gd name="connsiteY0" fmla="*/ 1397039 h 1397039"/>
                <a:gd name="connsiteX1" fmla="*/ 355600 w 2501900"/>
                <a:gd name="connsiteY1" fmla="*/ 660439 h 1397039"/>
                <a:gd name="connsiteX2" fmla="*/ 914400 w 2501900"/>
                <a:gd name="connsiteY2" fmla="*/ 190539 h 1397039"/>
                <a:gd name="connsiteX3" fmla="*/ 1511300 w 2501900"/>
                <a:gd name="connsiteY3" fmla="*/ 39 h 1397039"/>
                <a:gd name="connsiteX4" fmla="*/ 2057400 w 2501900"/>
                <a:gd name="connsiteY4" fmla="*/ 203239 h 1397039"/>
                <a:gd name="connsiteX5" fmla="*/ 2501900 w 2501900"/>
                <a:gd name="connsiteY5" fmla="*/ 635039 h 1397039"/>
                <a:gd name="connsiteX6" fmla="*/ 2501900 w 2501900"/>
                <a:gd name="connsiteY6" fmla="*/ 635039 h 13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1900" h="1397039">
                  <a:moveTo>
                    <a:pt x="0" y="1397039"/>
                  </a:moveTo>
                  <a:cubicBezTo>
                    <a:pt x="101600" y="1129280"/>
                    <a:pt x="203200" y="861522"/>
                    <a:pt x="355600" y="660439"/>
                  </a:cubicBezTo>
                  <a:cubicBezTo>
                    <a:pt x="508000" y="459356"/>
                    <a:pt x="721783" y="300606"/>
                    <a:pt x="914400" y="190539"/>
                  </a:cubicBezTo>
                  <a:cubicBezTo>
                    <a:pt x="1107017" y="80472"/>
                    <a:pt x="1320800" y="-2078"/>
                    <a:pt x="1511300" y="39"/>
                  </a:cubicBezTo>
                  <a:cubicBezTo>
                    <a:pt x="1701800" y="2156"/>
                    <a:pt x="1892300" y="97406"/>
                    <a:pt x="2057400" y="203239"/>
                  </a:cubicBezTo>
                  <a:cubicBezTo>
                    <a:pt x="2222500" y="309072"/>
                    <a:pt x="2427817" y="563072"/>
                    <a:pt x="2501900" y="635039"/>
                  </a:cubicBezTo>
                  <a:lnTo>
                    <a:pt x="2501900" y="635039"/>
                  </a:lnTo>
                </a:path>
              </a:pathLst>
            </a:custGeom>
            <a:ln>
              <a:solidFill>
                <a:srgbClr val="3366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pic>
          <p:nvPicPr>
            <p:cNvPr id="9" name="Picture 9">
              <a:extLst>
                <a:ext uri="{FF2B5EF4-FFF2-40B4-BE49-F238E27FC236}">
                  <a16:creationId xmlns:a16="http://schemas.microsoft.com/office/drawing/2014/main" id="{D9179D7F-2EFF-9042-B42F-A1ED51C14866}"/>
                </a:ext>
              </a:extLst>
            </p:cNvPr>
            <p:cNvPicPr>
              <a:picLocks noChangeAspect="1"/>
            </p:cNvPicPr>
            <p:nvPr/>
          </p:nvPicPr>
          <p:blipFill>
            <a:blip r:embed="rId3">
              <a:extLst>
                <a:ext uri="{28A0092B-C50C-407E-A947-70E740481C1C}">
                  <a14:useLocalDpi xmlns:a14="http://schemas.microsoft.com/office/drawing/2010/main" val="0"/>
                </a:ext>
              </a:extLst>
            </a:blip>
            <a:srcRect l="43651" t="3972" r="42838" b="-5942"/>
            <a:stretch>
              <a:fillRect/>
            </a:stretch>
          </p:blipFill>
          <p:spPr bwMode="auto">
            <a:xfrm>
              <a:off x="7946256" y="3140968"/>
              <a:ext cx="1197744" cy="42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AB755D93-AC2A-B943-8C14-2A1E3B288FA3}"/>
                </a:ext>
              </a:extLst>
            </p:cNvPr>
            <p:cNvPicPr>
              <a:picLocks noChangeAspect="1"/>
            </p:cNvPicPr>
            <p:nvPr/>
          </p:nvPicPr>
          <p:blipFill>
            <a:blip r:embed="rId4">
              <a:extLst>
                <a:ext uri="{28A0092B-C50C-407E-A947-70E740481C1C}">
                  <a14:useLocalDpi xmlns:a14="http://schemas.microsoft.com/office/drawing/2010/main" val="0"/>
                </a:ext>
              </a:extLst>
            </a:blip>
            <a:srcRect l="44855" t="2" r="44408" b="-1764"/>
            <a:stretch>
              <a:fillRect/>
            </a:stretch>
          </p:blipFill>
          <p:spPr bwMode="auto">
            <a:xfrm>
              <a:off x="6804248" y="5301208"/>
              <a:ext cx="952004" cy="42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wn Arrow 10">
              <a:extLst>
                <a:ext uri="{FF2B5EF4-FFF2-40B4-BE49-F238E27FC236}">
                  <a16:creationId xmlns:a16="http://schemas.microsoft.com/office/drawing/2014/main" id="{DA752623-A113-FF43-A80F-AD969F9CF83E}"/>
                </a:ext>
              </a:extLst>
            </p:cNvPr>
            <p:cNvSpPr>
              <a:spLocks noChangeArrowheads="1"/>
            </p:cNvSpPr>
            <p:nvPr/>
          </p:nvSpPr>
          <p:spPr bwMode="auto">
            <a:xfrm>
              <a:off x="7308945" y="2708500"/>
              <a:ext cx="215889" cy="431768"/>
            </a:xfrm>
            <a:prstGeom prst="downArrow">
              <a:avLst>
                <a:gd name="adj1" fmla="val 50000"/>
                <a:gd name="adj2" fmla="val 49999"/>
              </a:avLst>
            </a:prstGeom>
            <a:solidFill>
              <a:srgbClr val="0000FF"/>
            </a:solidFill>
            <a:ln w="9525">
              <a:solidFill>
                <a:srgbClr val="0000FF"/>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altLang="en-CN" sz="1800">
                <a:solidFill>
                  <a:srgbClr val="FFFFFF"/>
                </a:solidFill>
              </a:endParaRPr>
            </a:p>
          </p:txBody>
        </p:sp>
        <p:pic>
          <p:nvPicPr>
            <p:cNvPr id="12" name="Picture 12">
              <a:extLst>
                <a:ext uri="{FF2B5EF4-FFF2-40B4-BE49-F238E27FC236}">
                  <a16:creationId xmlns:a16="http://schemas.microsoft.com/office/drawing/2014/main" id="{8249DEC0-8AB0-AF4C-9572-F3CFBBC9B63D}"/>
                </a:ext>
              </a:extLst>
            </p:cNvPr>
            <p:cNvPicPr>
              <a:picLocks noChangeAspect="1"/>
            </p:cNvPicPr>
            <p:nvPr/>
          </p:nvPicPr>
          <p:blipFill>
            <a:blip r:embed="rId5">
              <a:extLst>
                <a:ext uri="{28A0092B-C50C-407E-A947-70E740481C1C}">
                  <a14:useLocalDpi xmlns:a14="http://schemas.microsoft.com/office/drawing/2010/main" val="0"/>
                </a:ext>
              </a:extLst>
            </a:blip>
            <a:srcRect l="36781" t="-14973" r="43733" b="-10477"/>
            <a:stretch>
              <a:fillRect/>
            </a:stretch>
          </p:blipFill>
          <p:spPr bwMode="auto">
            <a:xfrm>
              <a:off x="6228184" y="2060848"/>
              <a:ext cx="1727324" cy="52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2">
            <a:extLst>
              <a:ext uri="{FF2B5EF4-FFF2-40B4-BE49-F238E27FC236}">
                <a16:creationId xmlns:a16="http://schemas.microsoft.com/office/drawing/2014/main" id="{34FC3B35-F03B-A74B-8BD4-BF3D7D415E81}"/>
              </a:ext>
            </a:extLst>
          </p:cNvPr>
          <p:cNvSpPr>
            <a:spLocks noRot="1" noChangeAspect="1" noMove="1" noResize="1" noEditPoints="1" noAdjustHandles="1" noChangeArrowheads="1" noChangeShapeType="1" noTextEdit="1"/>
          </p:cNvSpPr>
          <p:nvPr/>
        </p:nvSpPr>
        <p:spPr>
          <a:xfrm>
            <a:off x="6119910" y="4617244"/>
            <a:ext cx="2741713" cy="848566"/>
          </a:xfrm>
          <a:prstGeom prst="rect">
            <a:avLst/>
          </a:prstGeom>
          <a:blipFill>
            <a:blip r:embed="rId6"/>
            <a:stretch>
              <a:fillRect t="-100000" r="-6912" b="-155224"/>
            </a:stretch>
          </a:blipFill>
        </p:spPr>
        <p:txBody>
          <a:bodyPr/>
          <a:lstStyle/>
          <a:p>
            <a:pPr>
              <a:defRPr/>
            </a:pPr>
            <a:r>
              <a:rPr lang="en-CN">
                <a:noFill/>
              </a:rPr>
              <a:t> </a:t>
            </a:r>
          </a:p>
        </p:txBody>
      </p:sp>
    </p:spTree>
    <p:extLst>
      <p:ext uri="{BB962C8B-B14F-4D97-AF65-F5344CB8AC3E}">
        <p14:creationId xmlns:p14="http://schemas.microsoft.com/office/powerpoint/2010/main" val="55400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7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Deviance</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468313" y="1989137"/>
            <a:ext cx="5489574" cy="4504455"/>
          </a:xfrm>
        </p:spPr>
        <p:txBody>
          <a:bodyPr/>
          <a:lstStyle/>
          <a:p>
            <a:pPr marL="0" indent="0" eaLnBrk="1" hangingPunct="1">
              <a:buNone/>
            </a:pPr>
            <a:r>
              <a:rPr lang="en-US" altLang="en-CN" sz="2400" dirty="0"/>
              <a:t>Three models:</a:t>
            </a:r>
          </a:p>
          <a:p>
            <a:pPr eaLnBrk="1" hangingPunct="1"/>
            <a:r>
              <a:rPr lang="en-US" altLang="en-CN" sz="2400" dirty="0"/>
              <a:t>Null model: minimal information explained</a:t>
            </a:r>
          </a:p>
          <a:p>
            <a:pPr marL="0" indent="0" eaLnBrk="1" hangingPunct="1">
              <a:buNone/>
            </a:pPr>
            <a:r>
              <a:rPr lang="en-US" altLang="en-CN" sz="2400" dirty="0"/>
              <a:t>	</a:t>
            </a:r>
            <a:r>
              <a:rPr lang="en-US" altLang="en-CN" sz="2400" dirty="0">
                <a:solidFill>
                  <a:srgbClr val="FF0000"/>
                </a:solidFill>
              </a:rPr>
              <a:t>y ~ 1 (no predictors)</a:t>
            </a:r>
          </a:p>
          <a:p>
            <a:pPr eaLnBrk="1" hangingPunct="1"/>
            <a:r>
              <a:rPr lang="en-US" altLang="en-CN" sz="2400" dirty="0"/>
              <a:t>Fitted model: our prediction model</a:t>
            </a:r>
          </a:p>
          <a:p>
            <a:pPr marL="0" indent="0" eaLnBrk="1" hangingPunct="1">
              <a:buNone/>
            </a:pPr>
            <a:r>
              <a:rPr lang="en-US" altLang="en-CN" sz="2400" dirty="0"/>
              <a:t>	</a:t>
            </a:r>
            <a:r>
              <a:rPr lang="en-US" altLang="en-CN" sz="2400" dirty="0">
                <a:solidFill>
                  <a:srgbClr val="0432FF"/>
                </a:solidFill>
              </a:rPr>
              <a:t>y ~ x1 + x2</a:t>
            </a:r>
          </a:p>
          <a:p>
            <a:pPr eaLnBrk="1" hangingPunct="1"/>
            <a:r>
              <a:rPr lang="en-US" altLang="en-CN" sz="2400" dirty="0"/>
              <a:t>Saturated model: maximal information explained</a:t>
            </a:r>
          </a:p>
          <a:p>
            <a:pPr marL="0" indent="0" eaLnBrk="1" hangingPunct="1">
              <a:buNone/>
            </a:pPr>
            <a:r>
              <a:rPr lang="en-US" altLang="en-CN" sz="2400" dirty="0"/>
              <a:t>	</a:t>
            </a:r>
            <a:r>
              <a:rPr lang="en-US" altLang="en-CN" sz="2400" dirty="0">
                <a:solidFill>
                  <a:srgbClr val="00B050"/>
                </a:solidFill>
              </a:rPr>
              <a:t>y~ x1 + x2 + x3 +….+ </a:t>
            </a:r>
            <a:r>
              <a:rPr lang="en-US" altLang="en-CN" sz="2400" dirty="0" err="1">
                <a:solidFill>
                  <a:srgbClr val="00B050"/>
                </a:solidFill>
              </a:rPr>
              <a:t>xn</a:t>
            </a:r>
            <a:endParaRPr lang="en-US" altLang="en-CN" sz="2400" dirty="0">
              <a:solidFill>
                <a:srgbClr val="00B050"/>
              </a:solidFill>
            </a:endParaRPr>
          </a:p>
          <a:p>
            <a:pPr marL="0" indent="0" eaLnBrk="1" hangingPunct="1">
              <a:buNone/>
            </a:pPr>
            <a:r>
              <a:rPr lang="en-US" altLang="en-CN" sz="2400" dirty="0"/>
              <a:t>    (one parameter for each data </a:t>
            </a:r>
            <a:r>
              <a:rPr lang="en-US" altLang="en-CN" sz="2400" dirty="0" err="1"/>
              <a:t>pt</a:t>
            </a:r>
            <a:r>
              <a:rPr lang="en-US" altLang="en-CN" sz="2400" dirty="0"/>
              <a:t>)</a:t>
            </a:r>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GB" altLang="en-CN" sz="2400" dirty="0"/>
          </a:p>
        </p:txBody>
      </p:sp>
      <p:cxnSp>
        <p:nvCxnSpPr>
          <p:cNvPr id="26" name="Straight Connector 25">
            <a:extLst>
              <a:ext uri="{FF2B5EF4-FFF2-40B4-BE49-F238E27FC236}">
                <a16:creationId xmlns:a16="http://schemas.microsoft.com/office/drawing/2014/main" id="{B28E5932-ED5E-7B4A-9119-92B9CC2FCF34}"/>
              </a:ext>
            </a:extLst>
          </p:cNvPr>
          <p:cNvCxnSpPr>
            <a:cxnSpLocks/>
          </p:cNvCxnSpPr>
          <p:nvPr/>
        </p:nvCxnSpPr>
        <p:spPr>
          <a:xfrm>
            <a:off x="5704961" y="1678749"/>
            <a:ext cx="0" cy="3600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9369D0-1F95-494F-83FC-DB96ED2097B9}"/>
              </a:ext>
            </a:extLst>
          </p:cNvPr>
          <p:cNvCxnSpPr>
            <a:cxnSpLocks/>
          </p:cNvCxnSpPr>
          <p:nvPr/>
        </p:nvCxnSpPr>
        <p:spPr>
          <a:xfrm flipH="1">
            <a:off x="5704961" y="5279149"/>
            <a:ext cx="30963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Freeform 27">
            <a:extLst>
              <a:ext uri="{FF2B5EF4-FFF2-40B4-BE49-F238E27FC236}">
                <a16:creationId xmlns:a16="http://schemas.microsoft.com/office/drawing/2014/main" id="{1DB3D612-3638-BA4B-BD62-02B7CBC5F2D2}"/>
              </a:ext>
            </a:extLst>
          </p:cNvPr>
          <p:cNvSpPr/>
          <p:nvPr/>
        </p:nvSpPr>
        <p:spPr>
          <a:xfrm>
            <a:off x="5957887" y="3791307"/>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29" name="Freeform 28">
            <a:extLst>
              <a:ext uri="{FF2B5EF4-FFF2-40B4-BE49-F238E27FC236}">
                <a16:creationId xmlns:a16="http://schemas.microsoft.com/office/drawing/2014/main" id="{E9C1636F-4B7D-1F49-BD18-2D42F4128E0B}"/>
              </a:ext>
            </a:extLst>
          </p:cNvPr>
          <p:cNvSpPr/>
          <p:nvPr/>
        </p:nvSpPr>
        <p:spPr>
          <a:xfrm>
            <a:off x="5957887" y="2927195"/>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30" name="Freeform 29">
            <a:extLst>
              <a:ext uri="{FF2B5EF4-FFF2-40B4-BE49-F238E27FC236}">
                <a16:creationId xmlns:a16="http://schemas.microsoft.com/office/drawing/2014/main" id="{2256983E-4E2B-7447-8AB6-45A3E475FDE9}"/>
              </a:ext>
            </a:extLst>
          </p:cNvPr>
          <p:cNvSpPr/>
          <p:nvPr/>
        </p:nvSpPr>
        <p:spPr>
          <a:xfrm>
            <a:off x="5957887" y="1937710"/>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9EC72436-01CA-5A4C-8EF1-E42970F56A52}"/>
              </a:ext>
            </a:extLst>
          </p:cNvPr>
          <p:cNvSpPr txBox="1"/>
          <p:nvPr/>
        </p:nvSpPr>
        <p:spPr>
          <a:xfrm>
            <a:off x="6436870" y="1510928"/>
            <a:ext cx="1877437" cy="369332"/>
          </a:xfrm>
          <a:prstGeom prst="rect">
            <a:avLst/>
          </a:prstGeom>
          <a:noFill/>
        </p:spPr>
        <p:txBody>
          <a:bodyPr wrap="none" rtlCol="0">
            <a:spAutoFit/>
          </a:bodyPr>
          <a:lstStyle/>
          <a:p>
            <a:r>
              <a:rPr lang="en-CN" dirty="0">
                <a:solidFill>
                  <a:srgbClr val="00B050"/>
                </a:solidFill>
              </a:rPr>
              <a:t>MLE (Saturated)</a:t>
            </a:r>
          </a:p>
        </p:txBody>
      </p:sp>
      <p:sp>
        <p:nvSpPr>
          <p:cNvPr id="32" name="TextBox 31">
            <a:extLst>
              <a:ext uri="{FF2B5EF4-FFF2-40B4-BE49-F238E27FC236}">
                <a16:creationId xmlns:a16="http://schemas.microsoft.com/office/drawing/2014/main" id="{FE0ABD2C-1D2F-C545-9C60-12903492FDBD}"/>
              </a:ext>
            </a:extLst>
          </p:cNvPr>
          <p:cNvSpPr txBox="1"/>
          <p:nvPr/>
        </p:nvSpPr>
        <p:spPr>
          <a:xfrm>
            <a:off x="6468261" y="2526900"/>
            <a:ext cx="1454244" cy="369332"/>
          </a:xfrm>
          <a:prstGeom prst="rect">
            <a:avLst/>
          </a:prstGeom>
          <a:noFill/>
        </p:spPr>
        <p:txBody>
          <a:bodyPr wrap="none" rtlCol="0">
            <a:spAutoFit/>
          </a:bodyPr>
          <a:lstStyle/>
          <a:p>
            <a:r>
              <a:rPr lang="en-CN" dirty="0">
                <a:solidFill>
                  <a:srgbClr val="0432FF"/>
                </a:solidFill>
              </a:rPr>
              <a:t>MLE (Fitted)</a:t>
            </a:r>
          </a:p>
        </p:txBody>
      </p:sp>
      <p:sp>
        <p:nvSpPr>
          <p:cNvPr id="33" name="TextBox 32">
            <a:extLst>
              <a:ext uri="{FF2B5EF4-FFF2-40B4-BE49-F238E27FC236}">
                <a16:creationId xmlns:a16="http://schemas.microsoft.com/office/drawing/2014/main" id="{F2153671-9EF9-7E4B-807F-6430C1922F7B}"/>
              </a:ext>
            </a:extLst>
          </p:cNvPr>
          <p:cNvSpPr txBox="1"/>
          <p:nvPr/>
        </p:nvSpPr>
        <p:spPr>
          <a:xfrm>
            <a:off x="6636376" y="3425552"/>
            <a:ext cx="1274708" cy="369332"/>
          </a:xfrm>
          <a:prstGeom prst="rect">
            <a:avLst/>
          </a:prstGeom>
          <a:noFill/>
        </p:spPr>
        <p:txBody>
          <a:bodyPr wrap="none" rtlCol="0">
            <a:spAutoFit/>
          </a:bodyPr>
          <a:lstStyle/>
          <a:p>
            <a:r>
              <a:rPr lang="en-CN" dirty="0">
                <a:solidFill>
                  <a:srgbClr val="FF0000"/>
                </a:solidFill>
              </a:rPr>
              <a:t>MLE (Null)</a:t>
            </a:r>
          </a:p>
        </p:txBody>
      </p:sp>
    </p:spTree>
    <p:extLst>
      <p:ext uri="{BB962C8B-B14F-4D97-AF65-F5344CB8AC3E}">
        <p14:creationId xmlns:p14="http://schemas.microsoft.com/office/powerpoint/2010/main" val="315772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7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7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37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37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371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371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37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Deviance</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468313" y="1989137"/>
            <a:ext cx="5489574" cy="4504455"/>
          </a:xfrm>
        </p:spPr>
        <p:txBody>
          <a:bodyPr/>
          <a:lstStyle/>
          <a:p>
            <a:pPr eaLnBrk="1" hangingPunct="1"/>
            <a:r>
              <a:rPr lang="en-US" altLang="en-CN" sz="2400" dirty="0"/>
              <a:t>Deviance is difference between likelihoods and the saturated </a:t>
            </a:r>
            <a:r>
              <a:rPr lang="en-US" altLang="en-CN" sz="2400" dirty="0" err="1"/>
              <a:t>Lik</a:t>
            </a:r>
            <a:r>
              <a:rPr lang="en-US" altLang="en-CN" sz="2400" dirty="0"/>
              <a:t>.</a:t>
            </a:r>
          </a:p>
          <a:p>
            <a:pPr lvl="1" eaLnBrk="1" hangingPunct="1"/>
            <a:r>
              <a:rPr lang="en-US" altLang="en-CN" sz="2000" dirty="0"/>
              <a:t>E.g. fitted model deviance</a:t>
            </a:r>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r>
              <a:rPr lang="en-US" altLang="en-CN" sz="2400" dirty="0"/>
              <a:t>To test significance we compare nested deviances using an LRT</a:t>
            </a:r>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GB" altLang="en-CN" sz="2400" dirty="0"/>
          </a:p>
        </p:txBody>
      </p:sp>
      <p:cxnSp>
        <p:nvCxnSpPr>
          <p:cNvPr id="3" name="Straight Connector 2">
            <a:extLst>
              <a:ext uri="{FF2B5EF4-FFF2-40B4-BE49-F238E27FC236}">
                <a16:creationId xmlns:a16="http://schemas.microsoft.com/office/drawing/2014/main" id="{2943BB69-6148-F440-8143-79DA8FDB8727}"/>
              </a:ext>
            </a:extLst>
          </p:cNvPr>
          <p:cNvCxnSpPr>
            <a:cxnSpLocks/>
          </p:cNvCxnSpPr>
          <p:nvPr/>
        </p:nvCxnSpPr>
        <p:spPr>
          <a:xfrm>
            <a:off x="5704961" y="1678749"/>
            <a:ext cx="0" cy="3600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BB16B3-CFB0-824B-BCFC-DEF9F7C76DA3}"/>
              </a:ext>
            </a:extLst>
          </p:cNvPr>
          <p:cNvCxnSpPr>
            <a:cxnSpLocks/>
          </p:cNvCxnSpPr>
          <p:nvPr/>
        </p:nvCxnSpPr>
        <p:spPr>
          <a:xfrm flipH="1">
            <a:off x="5704961" y="5279149"/>
            <a:ext cx="30963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Freeform 17">
            <a:extLst>
              <a:ext uri="{FF2B5EF4-FFF2-40B4-BE49-F238E27FC236}">
                <a16:creationId xmlns:a16="http://schemas.microsoft.com/office/drawing/2014/main" id="{CB36DF21-B8A4-D846-ACE5-608E0659B6C0}"/>
              </a:ext>
            </a:extLst>
          </p:cNvPr>
          <p:cNvSpPr/>
          <p:nvPr/>
        </p:nvSpPr>
        <p:spPr>
          <a:xfrm>
            <a:off x="5957887" y="3791307"/>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21" name="Freeform 20">
            <a:extLst>
              <a:ext uri="{FF2B5EF4-FFF2-40B4-BE49-F238E27FC236}">
                <a16:creationId xmlns:a16="http://schemas.microsoft.com/office/drawing/2014/main" id="{FFE7602A-F4A1-864D-9D81-025979B7C4DC}"/>
              </a:ext>
            </a:extLst>
          </p:cNvPr>
          <p:cNvSpPr/>
          <p:nvPr/>
        </p:nvSpPr>
        <p:spPr>
          <a:xfrm>
            <a:off x="5957887" y="2927195"/>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22" name="Freeform 21">
            <a:extLst>
              <a:ext uri="{FF2B5EF4-FFF2-40B4-BE49-F238E27FC236}">
                <a16:creationId xmlns:a16="http://schemas.microsoft.com/office/drawing/2014/main" id="{2F5D54E2-9D3B-114D-8AC6-0E5EE6EFA3D9}"/>
              </a:ext>
            </a:extLst>
          </p:cNvPr>
          <p:cNvSpPr/>
          <p:nvPr/>
        </p:nvSpPr>
        <p:spPr>
          <a:xfrm>
            <a:off x="5957887" y="1937710"/>
            <a:ext cx="2631687" cy="1003609"/>
          </a:xfrm>
          <a:custGeom>
            <a:avLst/>
            <a:gdLst>
              <a:gd name="connsiteX0" fmla="*/ 0 w 2631687"/>
              <a:gd name="connsiteY0" fmla="*/ 1003609 h 1003609"/>
              <a:gd name="connsiteX1" fmla="*/ 44605 w 2631687"/>
              <a:gd name="connsiteY1" fmla="*/ 847492 h 1003609"/>
              <a:gd name="connsiteX2" fmla="*/ 66907 w 2631687"/>
              <a:gd name="connsiteY2" fmla="*/ 814039 h 1003609"/>
              <a:gd name="connsiteX3" fmla="*/ 78058 w 2631687"/>
              <a:gd name="connsiteY3" fmla="*/ 780585 h 1003609"/>
              <a:gd name="connsiteX4" fmla="*/ 100361 w 2631687"/>
              <a:gd name="connsiteY4" fmla="*/ 758283 h 1003609"/>
              <a:gd name="connsiteX5" fmla="*/ 144966 w 2631687"/>
              <a:gd name="connsiteY5" fmla="*/ 702526 h 1003609"/>
              <a:gd name="connsiteX6" fmla="*/ 156117 w 2631687"/>
              <a:gd name="connsiteY6" fmla="*/ 669073 h 1003609"/>
              <a:gd name="connsiteX7" fmla="*/ 200722 w 2631687"/>
              <a:gd name="connsiteY7" fmla="*/ 624468 h 1003609"/>
              <a:gd name="connsiteX8" fmla="*/ 245326 w 2631687"/>
              <a:gd name="connsiteY8" fmla="*/ 557561 h 1003609"/>
              <a:gd name="connsiteX9" fmla="*/ 267629 w 2631687"/>
              <a:gd name="connsiteY9" fmla="*/ 524107 h 1003609"/>
              <a:gd name="connsiteX10" fmla="*/ 323385 w 2631687"/>
              <a:gd name="connsiteY10" fmla="*/ 479502 h 1003609"/>
              <a:gd name="connsiteX11" fmla="*/ 345687 w 2631687"/>
              <a:gd name="connsiteY11" fmla="*/ 446048 h 1003609"/>
              <a:gd name="connsiteX12" fmla="*/ 434897 w 2631687"/>
              <a:gd name="connsiteY12" fmla="*/ 367990 h 1003609"/>
              <a:gd name="connsiteX13" fmla="*/ 490653 w 2631687"/>
              <a:gd name="connsiteY13" fmla="*/ 312234 h 1003609"/>
              <a:gd name="connsiteX14" fmla="*/ 524107 w 2631687"/>
              <a:gd name="connsiteY14" fmla="*/ 289931 h 1003609"/>
              <a:gd name="connsiteX15" fmla="*/ 557561 w 2631687"/>
              <a:gd name="connsiteY15" fmla="*/ 256478 h 1003609"/>
              <a:gd name="connsiteX16" fmla="*/ 657922 w 2631687"/>
              <a:gd name="connsiteY16" fmla="*/ 200722 h 1003609"/>
              <a:gd name="connsiteX17" fmla="*/ 724829 w 2631687"/>
              <a:gd name="connsiteY17" fmla="*/ 167268 h 1003609"/>
              <a:gd name="connsiteX18" fmla="*/ 758283 w 2631687"/>
              <a:gd name="connsiteY18" fmla="*/ 144966 h 1003609"/>
              <a:gd name="connsiteX19" fmla="*/ 825190 w 2631687"/>
              <a:gd name="connsiteY19" fmla="*/ 122663 h 1003609"/>
              <a:gd name="connsiteX20" fmla="*/ 858644 w 2631687"/>
              <a:gd name="connsiteY20" fmla="*/ 100361 h 1003609"/>
              <a:gd name="connsiteX21" fmla="*/ 903248 w 2631687"/>
              <a:gd name="connsiteY21" fmla="*/ 89209 h 1003609"/>
              <a:gd name="connsiteX22" fmla="*/ 970156 w 2631687"/>
              <a:gd name="connsiteY22" fmla="*/ 66907 h 1003609"/>
              <a:gd name="connsiteX23" fmla="*/ 1070517 w 2631687"/>
              <a:gd name="connsiteY23" fmla="*/ 33453 h 1003609"/>
              <a:gd name="connsiteX24" fmla="*/ 1103970 w 2631687"/>
              <a:gd name="connsiteY24" fmla="*/ 22302 h 1003609"/>
              <a:gd name="connsiteX25" fmla="*/ 1226634 w 2631687"/>
              <a:gd name="connsiteY25" fmla="*/ 0 h 1003609"/>
              <a:gd name="connsiteX26" fmla="*/ 1438507 w 2631687"/>
              <a:gd name="connsiteY26" fmla="*/ 11151 h 1003609"/>
              <a:gd name="connsiteX27" fmla="*/ 1538868 w 2631687"/>
              <a:gd name="connsiteY27" fmla="*/ 44605 h 1003609"/>
              <a:gd name="connsiteX28" fmla="*/ 1639229 w 2631687"/>
              <a:gd name="connsiteY28" fmla="*/ 66907 h 1003609"/>
              <a:gd name="connsiteX29" fmla="*/ 1750741 w 2631687"/>
              <a:gd name="connsiteY29" fmla="*/ 100361 h 1003609"/>
              <a:gd name="connsiteX30" fmla="*/ 1784195 w 2631687"/>
              <a:gd name="connsiteY30" fmla="*/ 111512 h 1003609"/>
              <a:gd name="connsiteX31" fmla="*/ 1817648 w 2631687"/>
              <a:gd name="connsiteY31" fmla="*/ 122663 h 1003609"/>
              <a:gd name="connsiteX32" fmla="*/ 1839951 w 2631687"/>
              <a:gd name="connsiteY32" fmla="*/ 144966 h 1003609"/>
              <a:gd name="connsiteX33" fmla="*/ 1940312 w 2631687"/>
              <a:gd name="connsiteY33" fmla="*/ 189570 h 1003609"/>
              <a:gd name="connsiteX34" fmla="*/ 1984917 w 2631687"/>
              <a:gd name="connsiteY34" fmla="*/ 234175 h 1003609"/>
              <a:gd name="connsiteX35" fmla="*/ 2007219 w 2631687"/>
              <a:gd name="connsiteY35" fmla="*/ 256478 h 1003609"/>
              <a:gd name="connsiteX36" fmla="*/ 2040673 w 2631687"/>
              <a:gd name="connsiteY36" fmla="*/ 278780 h 1003609"/>
              <a:gd name="connsiteX37" fmla="*/ 2062975 w 2631687"/>
              <a:gd name="connsiteY37" fmla="*/ 301083 h 1003609"/>
              <a:gd name="connsiteX38" fmla="*/ 2129883 w 2631687"/>
              <a:gd name="connsiteY38" fmla="*/ 345687 h 1003609"/>
              <a:gd name="connsiteX39" fmla="*/ 2185639 w 2631687"/>
              <a:gd name="connsiteY39" fmla="*/ 390292 h 1003609"/>
              <a:gd name="connsiteX40" fmla="*/ 2219092 w 2631687"/>
              <a:gd name="connsiteY40" fmla="*/ 401444 h 1003609"/>
              <a:gd name="connsiteX41" fmla="*/ 2274848 w 2631687"/>
              <a:gd name="connsiteY41" fmla="*/ 434897 h 1003609"/>
              <a:gd name="connsiteX42" fmla="*/ 2297151 w 2631687"/>
              <a:gd name="connsiteY42" fmla="*/ 457200 h 1003609"/>
              <a:gd name="connsiteX43" fmla="*/ 2386361 w 2631687"/>
              <a:gd name="connsiteY43" fmla="*/ 535258 h 1003609"/>
              <a:gd name="connsiteX44" fmla="*/ 2430966 w 2631687"/>
              <a:gd name="connsiteY44" fmla="*/ 602166 h 1003609"/>
              <a:gd name="connsiteX45" fmla="*/ 2453268 w 2631687"/>
              <a:gd name="connsiteY45" fmla="*/ 635619 h 1003609"/>
              <a:gd name="connsiteX46" fmla="*/ 2497873 w 2631687"/>
              <a:gd name="connsiteY46" fmla="*/ 680224 h 1003609"/>
              <a:gd name="connsiteX47" fmla="*/ 2531326 w 2631687"/>
              <a:gd name="connsiteY47" fmla="*/ 747131 h 1003609"/>
              <a:gd name="connsiteX48" fmla="*/ 2542478 w 2631687"/>
              <a:gd name="connsiteY48" fmla="*/ 780585 h 1003609"/>
              <a:gd name="connsiteX49" fmla="*/ 2564780 w 2631687"/>
              <a:gd name="connsiteY49" fmla="*/ 814039 h 1003609"/>
              <a:gd name="connsiteX50" fmla="*/ 2598234 w 2631687"/>
              <a:gd name="connsiteY50" fmla="*/ 869795 h 1003609"/>
              <a:gd name="connsiteX51" fmla="*/ 2631687 w 2631687"/>
              <a:gd name="connsiteY51" fmla="*/ 959005 h 100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31687" h="1003609">
                <a:moveTo>
                  <a:pt x="0" y="1003609"/>
                </a:moveTo>
                <a:cubicBezTo>
                  <a:pt x="2975" y="991709"/>
                  <a:pt x="31806" y="866691"/>
                  <a:pt x="44605" y="847492"/>
                </a:cubicBezTo>
                <a:lnTo>
                  <a:pt x="66907" y="814039"/>
                </a:lnTo>
                <a:cubicBezTo>
                  <a:pt x="70624" y="802888"/>
                  <a:pt x="72010" y="790664"/>
                  <a:pt x="78058" y="780585"/>
                </a:cubicBezTo>
                <a:cubicBezTo>
                  <a:pt x="83467" y="771570"/>
                  <a:pt x="93793" y="766493"/>
                  <a:pt x="100361" y="758283"/>
                </a:cubicBezTo>
                <a:cubicBezTo>
                  <a:pt x="156635" y="687941"/>
                  <a:pt x="91111" y="756381"/>
                  <a:pt x="144966" y="702526"/>
                </a:cubicBezTo>
                <a:cubicBezTo>
                  <a:pt x="148683" y="691375"/>
                  <a:pt x="149285" y="678638"/>
                  <a:pt x="156117" y="669073"/>
                </a:cubicBezTo>
                <a:cubicBezTo>
                  <a:pt x="168339" y="651963"/>
                  <a:pt x="200722" y="624468"/>
                  <a:pt x="200722" y="624468"/>
                </a:cubicBezTo>
                <a:cubicBezTo>
                  <a:pt x="220318" y="565677"/>
                  <a:pt x="198921" y="613247"/>
                  <a:pt x="245326" y="557561"/>
                </a:cubicBezTo>
                <a:cubicBezTo>
                  <a:pt x="253906" y="547265"/>
                  <a:pt x="258152" y="533584"/>
                  <a:pt x="267629" y="524107"/>
                </a:cubicBezTo>
                <a:cubicBezTo>
                  <a:pt x="325587" y="466150"/>
                  <a:pt x="279247" y="534677"/>
                  <a:pt x="323385" y="479502"/>
                </a:cubicBezTo>
                <a:cubicBezTo>
                  <a:pt x="331757" y="469037"/>
                  <a:pt x="336862" y="456134"/>
                  <a:pt x="345687" y="446048"/>
                </a:cubicBezTo>
                <a:cubicBezTo>
                  <a:pt x="460516" y="314816"/>
                  <a:pt x="354287" y="438524"/>
                  <a:pt x="434897" y="367990"/>
                </a:cubicBezTo>
                <a:cubicBezTo>
                  <a:pt x="454677" y="350682"/>
                  <a:pt x="468784" y="326814"/>
                  <a:pt x="490653" y="312234"/>
                </a:cubicBezTo>
                <a:cubicBezTo>
                  <a:pt x="501804" y="304800"/>
                  <a:pt x="513811" y="298511"/>
                  <a:pt x="524107" y="289931"/>
                </a:cubicBezTo>
                <a:cubicBezTo>
                  <a:pt x="536222" y="279835"/>
                  <a:pt x="545113" y="266160"/>
                  <a:pt x="557561" y="256478"/>
                </a:cubicBezTo>
                <a:cubicBezTo>
                  <a:pt x="615078" y="211742"/>
                  <a:pt x="607446" y="217547"/>
                  <a:pt x="657922" y="200722"/>
                </a:cubicBezTo>
                <a:cubicBezTo>
                  <a:pt x="753779" y="136815"/>
                  <a:pt x="632506" y="213428"/>
                  <a:pt x="724829" y="167268"/>
                </a:cubicBezTo>
                <a:cubicBezTo>
                  <a:pt x="736816" y="161275"/>
                  <a:pt x="746036" y="150409"/>
                  <a:pt x="758283" y="144966"/>
                </a:cubicBezTo>
                <a:cubicBezTo>
                  <a:pt x="779766" y="135418"/>
                  <a:pt x="805629" y="135703"/>
                  <a:pt x="825190" y="122663"/>
                </a:cubicBezTo>
                <a:cubicBezTo>
                  <a:pt x="836341" y="115229"/>
                  <a:pt x="846326" y="105640"/>
                  <a:pt x="858644" y="100361"/>
                </a:cubicBezTo>
                <a:cubicBezTo>
                  <a:pt x="872730" y="94324"/>
                  <a:pt x="888569" y="93613"/>
                  <a:pt x="903248" y="89209"/>
                </a:cubicBezTo>
                <a:cubicBezTo>
                  <a:pt x="925766" y="82454"/>
                  <a:pt x="947853" y="74341"/>
                  <a:pt x="970156" y="66907"/>
                </a:cubicBezTo>
                <a:lnTo>
                  <a:pt x="1070517" y="33453"/>
                </a:lnTo>
                <a:cubicBezTo>
                  <a:pt x="1081668" y="29736"/>
                  <a:pt x="1092376" y="24234"/>
                  <a:pt x="1103970" y="22302"/>
                </a:cubicBezTo>
                <a:cubicBezTo>
                  <a:pt x="1189574" y="8035"/>
                  <a:pt x="1148707" y="15585"/>
                  <a:pt x="1226634" y="0"/>
                </a:cubicBezTo>
                <a:cubicBezTo>
                  <a:pt x="1297258" y="3717"/>
                  <a:pt x="1368289" y="2725"/>
                  <a:pt x="1438507" y="11151"/>
                </a:cubicBezTo>
                <a:cubicBezTo>
                  <a:pt x="1438518" y="11152"/>
                  <a:pt x="1522136" y="39028"/>
                  <a:pt x="1538868" y="44605"/>
                </a:cubicBezTo>
                <a:cubicBezTo>
                  <a:pt x="1603967" y="66305"/>
                  <a:pt x="1541116" y="47285"/>
                  <a:pt x="1639229" y="66907"/>
                </a:cubicBezTo>
                <a:cubicBezTo>
                  <a:pt x="1681366" y="75334"/>
                  <a:pt x="1708064" y="86135"/>
                  <a:pt x="1750741" y="100361"/>
                </a:cubicBezTo>
                <a:lnTo>
                  <a:pt x="1784195" y="111512"/>
                </a:lnTo>
                <a:lnTo>
                  <a:pt x="1817648" y="122663"/>
                </a:lnTo>
                <a:cubicBezTo>
                  <a:pt x="1825082" y="130097"/>
                  <a:pt x="1830547" y="140264"/>
                  <a:pt x="1839951" y="144966"/>
                </a:cubicBezTo>
                <a:cubicBezTo>
                  <a:pt x="1907131" y="178556"/>
                  <a:pt x="1894390" y="150209"/>
                  <a:pt x="1940312" y="189570"/>
                </a:cubicBezTo>
                <a:cubicBezTo>
                  <a:pt x="1956277" y="203254"/>
                  <a:pt x="1970049" y="219307"/>
                  <a:pt x="1984917" y="234175"/>
                </a:cubicBezTo>
                <a:cubicBezTo>
                  <a:pt x="1992351" y="241609"/>
                  <a:pt x="1998471" y="250646"/>
                  <a:pt x="2007219" y="256478"/>
                </a:cubicBezTo>
                <a:cubicBezTo>
                  <a:pt x="2018370" y="263912"/>
                  <a:pt x="2030208" y="270408"/>
                  <a:pt x="2040673" y="278780"/>
                </a:cubicBezTo>
                <a:cubicBezTo>
                  <a:pt x="2048883" y="285348"/>
                  <a:pt x="2054564" y="294775"/>
                  <a:pt x="2062975" y="301083"/>
                </a:cubicBezTo>
                <a:cubicBezTo>
                  <a:pt x="2084418" y="317165"/>
                  <a:pt x="2110930" y="326733"/>
                  <a:pt x="2129883" y="345687"/>
                </a:cubicBezTo>
                <a:cubicBezTo>
                  <a:pt x="2150629" y="366434"/>
                  <a:pt x="2157501" y="376223"/>
                  <a:pt x="2185639" y="390292"/>
                </a:cubicBezTo>
                <a:cubicBezTo>
                  <a:pt x="2196152" y="395549"/>
                  <a:pt x="2207941" y="397727"/>
                  <a:pt x="2219092" y="401444"/>
                </a:cubicBezTo>
                <a:cubicBezTo>
                  <a:pt x="2275606" y="457956"/>
                  <a:pt x="2202465" y="391467"/>
                  <a:pt x="2274848" y="434897"/>
                </a:cubicBezTo>
                <a:cubicBezTo>
                  <a:pt x="2283863" y="440306"/>
                  <a:pt x="2288941" y="450632"/>
                  <a:pt x="2297151" y="457200"/>
                </a:cubicBezTo>
                <a:cubicBezTo>
                  <a:pt x="2339254" y="490882"/>
                  <a:pt x="2347056" y="476299"/>
                  <a:pt x="2386361" y="535258"/>
                </a:cubicBezTo>
                <a:lnTo>
                  <a:pt x="2430966" y="602166"/>
                </a:lnTo>
                <a:cubicBezTo>
                  <a:pt x="2438400" y="613317"/>
                  <a:pt x="2443791" y="626142"/>
                  <a:pt x="2453268" y="635619"/>
                </a:cubicBezTo>
                <a:lnTo>
                  <a:pt x="2497873" y="680224"/>
                </a:lnTo>
                <a:cubicBezTo>
                  <a:pt x="2525899" y="764306"/>
                  <a:pt x="2488095" y="660671"/>
                  <a:pt x="2531326" y="747131"/>
                </a:cubicBezTo>
                <a:cubicBezTo>
                  <a:pt x="2536583" y="757645"/>
                  <a:pt x="2537221" y="770071"/>
                  <a:pt x="2542478" y="780585"/>
                </a:cubicBezTo>
                <a:cubicBezTo>
                  <a:pt x="2548472" y="792572"/>
                  <a:pt x="2558786" y="802052"/>
                  <a:pt x="2564780" y="814039"/>
                </a:cubicBezTo>
                <a:cubicBezTo>
                  <a:pt x="2593731" y="871941"/>
                  <a:pt x="2554672" y="826233"/>
                  <a:pt x="2598234" y="869795"/>
                </a:cubicBezTo>
                <a:cubicBezTo>
                  <a:pt x="2623164" y="944587"/>
                  <a:pt x="2610023" y="915675"/>
                  <a:pt x="2631687" y="959005"/>
                </a:cubicBezTo>
              </a:path>
            </a:pathLst>
          </a:cu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19" name="TextBox 18">
            <a:extLst>
              <a:ext uri="{FF2B5EF4-FFF2-40B4-BE49-F238E27FC236}">
                <a16:creationId xmlns:a16="http://schemas.microsoft.com/office/drawing/2014/main" id="{064A2629-0521-BA4E-A252-A09985831BB9}"/>
              </a:ext>
            </a:extLst>
          </p:cNvPr>
          <p:cNvSpPr txBox="1"/>
          <p:nvPr/>
        </p:nvSpPr>
        <p:spPr>
          <a:xfrm>
            <a:off x="6436870" y="1510928"/>
            <a:ext cx="1877437" cy="369332"/>
          </a:xfrm>
          <a:prstGeom prst="rect">
            <a:avLst/>
          </a:prstGeom>
          <a:noFill/>
        </p:spPr>
        <p:txBody>
          <a:bodyPr wrap="none" rtlCol="0">
            <a:spAutoFit/>
          </a:bodyPr>
          <a:lstStyle/>
          <a:p>
            <a:r>
              <a:rPr lang="en-CN" dirty="0">
                <a:solidFill>
                  <a:srgbClr val="00B050"/>
                </a:solidFill>
              </a:rPr>
              <a:t>MLE (Saturated)</a:t>
            </a:r>
          </a:p>
        </p:txBody>
      </p:sp>
      <p:sp>
        <p:nvSpPr>
          <p:cNvPr id="24" name="TextBox 23">
            <a:extLst>
              <a:ext uri="{FF2B5EF4-FFF2-40B4-BE49-F238E27FC236}">
                <a16:creationId xmlns:a16="http://schemas.microsoft.com/office/drawing/2014/main" id="{58EFFF21-F607-0A4C-993D-B681A9B91B9E}"/>
              </a:ext>
            </a:extLst>
          </p:cNvPr>
          <p:cNvSpPr txBox="1"/>
          <p:nvPr/>
        </p:nvSpPr>
        <p:spPr>
          <a:xfrm>
            <a:off x="6468261" y="2526900"/>
            <a:ext cx="1454244" cy="369332"/>
          </a:xfrm>
          <a:prstGeom prst="rect">
            <a:avLst/>
          </a:prstGeom>
          <a:noFill/>
        </p:spPr>
        <p:txBody>
          <a:bodyPr wrap="none" rtlCol="0">
            <a:spAutoFit/>
          </a:bodyPr>
          <a:lstStyle/>
          <a:p>
            <a:r>
              <a:rPr lang="en-CN" dirty="0">
                <a:solidFill>
                  <a:srgbClr val="0432FF"/>
                </a:solidFill>
              </a:rPr>
              <a:t>MLE (Fitted)</a:t>
            </a:r>
          </a:p>
        </p:txBody>
      </p:sp>
      <p:sp>
        <p:nvSpPr>
          <p:cNvPr id="25" name="TextBox 24">
            <a:extLst>
              <a:ext uri="{FF2B5EF4-FFF2-40B4-BE49-F238E27FC236}">
                <a16:creationId xmlns:a16="http://schemas.microsoft.com/office/drawing/2014/main" id="{48C94E55-D526-0745-8A06-CFCD79EC58AE}"/>
              </a:ext>
            </a:extLst>
          </p:cNvPr>
          <p:cNvSpPr txBox="1"/>
          <p:nvPr/>
        </p:nvSpPr>
        <p:spPr>
          <a:xfrm>
            <a:off x="6636376" y="3425552"/>
            <a:ext cx="1274708" cy="369332"/>
          </a:xfrm>
          <a:prstGeom prst="rect">
            <a:avLst/>
          </a:prstGeom>
          <a:noFill/>
        </p:spPr>
        <p:txBody>
          <a:bodyPr wrap="none" rtlCol="0">
            <a:spAutoFit/>
          </a:bodyPr>
          <a:lstStyle/>
          <a:p>
            <a:r>
              <a:rPr lang="en-CN" dirty="0">
                <a:solidFill>
                  <a:srgbClr val="FF0000"/>
                </a:solidFill>
              </a:rPr>
              <a:t>MLE (Null)</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51D43A0-9D43-0E4D-AE1A-F59A9CA754C9}"/>
                  </a:ext>
                </a:extLst>
              </p:cNvPr>
              <p:cNvSpPr/>
              <p:nvPr/>
            </p:nvSpPr>
            <p:spPr>
              <a:xfrm>
                <a:off x="579863" y="3438716"/>
                <a:ext cx="5113644" cy="8088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N" sz="2200" i="1">
                          <a:latin typeface="Cambria Math" panose="02040503050406030204" pitchFamily="18" charset="0"/>
                        </a:rPr>
                        <m:t>𝐷𝑒𝑣𝑖𝑎𝑛𝑐𝑒</m:t>
                      </m:r>
                      <m:r>
                        <a:rPr lang="en-CN" sz="2200" i="0">
                          <a:latin typeface="Cambria Math" panose="02040503050406030204" pitchFamily="18" charset="0"/>
                        </a:rPr>
                        <m:t>= −2 </m:t>
                      </m:r>
                      <m:r>
                        <a:rPr lang="en-CN" sz="2200" i="1">
                          <a:latin typeface="Cambria Math" panose="02040503050406030204" pitchFamily="18" charset="0"/>
                        </a:rPr>
                        <m:t>𝑙𝑛</m:t>
                      </m:r>
                      <m:f>
                        <m:fPr>
                          <m:ctrlPr>
                            <a:rPr lang="en-CN" sz="2200" i="1">
                              <a:latin typeface="Cambria Math" panose="02040503050406030204" pitchFamily="18" charset="0"/>
                            </a:rPr>
                          </m:ctrlPr>
                        </m:fPr>
                        <m:num>
                          <m:r>
                            <a:rPr lang="en-CN" sz="2200" i="1">
                              <a:latin typeface="Cambria Math" panose="02040503050406030204" pitchFamily="18" charset="0"/>
                            </a:rPr>
                            <m:t>𝐿</m:t>
                          </m:r>
                          <m:d>
                            <m:dPr>
                              <m:ctrlPr>
                                <a:rPr lang="en-CN" sz="2200" i="1">
                                  <a:latin typeface="Cambria Math" panose="02040503050406030204" pitchFamily="18" charset="0"/>
                                </a:rPr>
                              </m:ctrlPr>
                            </m:dPr>
                            <m:e>
                              <m:r>
                                <a:rPr lang="en-CN" sz="2200" i="1">
                                  <a:latin typeface="Cambria Math" panose="02040503050406030204" pitchFamily="18" charset="0"/>
                                </a:rPr>
                                <m:t>𝑠𝑎𝑡𝑢𝑟𝑎𝑡𝑒𝑑</m:t>
                              </m:r>
                              <m:r>
                                <a:rPr lang="en-CN" sz="2200" i="0">
                                  <a:latin typeface="Cambria Math" panose="02040503050406030204" pitchFamily="18" charset="0"/>
                                </a:rPr>
                                <m:t> </m:t>
                              </m:r>
                              <m:r>
                                <a:rPr lang="en-CN" sz="2200" i="1">
                                  <a:latin typeface="Cambria Math" panose="02040503050406030204" pitchFamily="18" charset="0"/>
                                </a:rPr>
                                <m:t>𝑚𝑜𝑑𝑒𝑙</m:t>
                              </m:r>
                            </m:e>
                          </m:d>
                        </m:num>
                        <m:den>
                          <m:r>
                            <a:rPr lang="en-CN" sz="2200" i="1">
                              <a:latin typeface="Cambria Math" panose="02040503050406030204" pitchFamily="18" charset="0"/>
                            </a:rPr>
                            <m:t>𝐿</m:t>
                          </m:r>
                          <m:d>
                            <m:dPr>
                              <m:ctrlPr>
                                <a:rPr lang="en-CN" sz="2200" i="1">
                                  <a:latin typeface="Cambria Math" panose="02040503050406030204" pitchFamily="18" charset="0"/>
                                </a:rPr>
                              </m:ctrlPr>
                            </m:dPr>
                            <m:e>
                              <m:r>
                                <a:rPr lang="en-CN" sz="2200" i="1">
                                  <a:latin typeface="Cambria Math" panose="02040503050406030204" pitchFamily="18" charset="0"/>
                                </a:rPr>
                                <m:t>𝑓𝑖𝑡𝑡𝑒𝑑</m:t>
                              </m:r>
                              <m:r>
                                <a:rPr lang="en-CN" sz="2200" i="0">
                                  <a:latin typeface="Cambria Math" panose="02040503050406030204" pitchFamily="18" charset="0"/>
                                </a:rPr>
                                <m:t> </m:t>
                              </m:r>
                              <m:r>
                                <a:rPr lang="en-CN" sz="2200" i="1">
                                  <a:latin typeface="Cambria Math" panose="02040503050406030204" pitchFamily="18" charset="0"/>
                                </a:rPr>
                                <m:t>𝑚𝑜𝑑𝑒𝑙</m:t>
                              </m:r>
                            </m:e>
                          </m:d>
                        </m:den>
                      </m:f>
                    </m:oMath>
                  </m:oMathPara>
                </a14:m>
                <a:endParaRPr lang="en-CN" sz="2200" dirty="0"/>
              </a:p>
            </p:txBody>
          </p:sp>
        </mc:Choice>
        <mc:Fallback xmlns="">
          <p:sp>
            <p:nvSpPr>
              <p:cNvPr id="14" name="Rectangle 13">
                <a:extLst>
                  <a:ext uri="{FF2B5EF4-FFF2-40B4-BE49-F238E27FC236}">
                    <a16:creationId xmlns:a16="http://schemas.microsoft.com/office/drawing/2014/main" id="{D51D43A0-9D43-0E4D-AE1A-F59A9CA754C9}"/>
                  </a:ext>
                </a:extLst>
              </p:cNvPr>
              <p:cNvSpPr>
                <a:spLocks noRot="1" noChangeAspect="1" noMove="1" noResize="1" noEditPoints="1" noAdjustHandles="1" noChangeArrowheads="1" noChangeShapeType="1" noTextEdit="1"/>
              </p:cNvSpPr>
              <p:nvPr/>
            </p:nvSpPr>
            <p:spPr>
              <a:xfrm>
                <a:off x="579863" y="3438716"/>
                <a:ext cx="5113644" cy="808811"/>
              </a:xfrm>
              <a:prstGeom prst="rect">
                <a:avLst/>
              </a:prstGeom>
              <a:blipFill>
                <a:blip r:embed="rId3"/>
                <a:stretch>
                  <a:fillRect b="-10769"/>
                </a:stretch>
              </a:blipFill>
            </p:spPr>
            <p:txBody>
              <a:bodyPr/>
              <a:lstStyle/>
              <a:p>
                <a:r>
                  <a:rPr lang="en-CN">
                    <a:noFill/>
                  </a:rPr>
                  <a:t> </a:t>
                </a:r>
              </a:p>
            </p:txBody>
          </p:sp>
        </mc:Fallback>
      </mc:AlternateContent>
      <p:cxnSp>
        <p:nvCxnSpPr>
          <p:cNvPr id="6" name="Straight Arrow Connector 5">
            <a:extLst>
              <a:ext uri="{FF2B5EF4-FFF2-40B4-BE49-F238E27FC236}">
                <a16:creationId xmlns:a16="http://schemas.microsoft.com/office/drawing/2014/main" id="{46BEDE56-D8C8-5D4D-BBED-FA5832743FA5}"/>
              </a:ext>
            </a:extLst>
          </p:cNvPr>
          <p:cNvCxnSpPr>
            <a:cxnSpLocks/>
          </p:cNvCxnSpPr>
          <p:nvPr/>
        </p:nvCxnSpPr>
        <p:spPr>
          <a:xfrm>
            <a:off x="7577169" y="1937710"/>
            <a:ext cx="10862" cy="958522"/>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D5E94D0-D40D-B04D-B3F9-E3D092ACEB43}"/>
              </a:ext>
            </a:extLst>
          </p:cNvPr>
          <p:cNvSpPr>
            <a:spLocks noRot="1" noChangeAspect="1" noMove="1" noResize="1" noEditPoints="1" noAdjustHandles="1" noChangeArrowheads="1" noChangeShapeType="1" noTextEdit="1"/>
          </p:cNvSpPr>
          <p:nvPr/>
        </p:nvSpPr>
        <p:spPr>
          <a:xfrm>
            <a:off x="539552" y="5762739"/>
            <a:ext cx="8362950" cy="733149"/>
          </a:xfrm>
          <a:prstGeom prst="rect">
            <a:avLst/>
          </a:prstGeom>
          <a:blipFill>
            <a:blip r:embed="rId4"/>
            <a:stretch>
              <a:fillRect b="-12069"/>
            </a:stretch>
          </a:blipFill>
        </p:spPr>
        <p:txBody>
          <a:bodyPr/>
          <a:lstStyle/>
          <a:p>
            <a:pPr>
              <a:defRPr/>
            </a:pPr>
            <a:r>
              <a:rPr lang="en-CN">
                <a:noFill/>
              </a:rPr>
              <a:t> </a:t>
            </a:r>
          </a:p>
        </p:txBody>
      </p:sp>
      <p:cxnSp>
        <p:nvCxnSpPr>
          <p:cNvPr id="23" name="Straight Arrow Connector 22">
            <a:extLst>
              <a:ext uri="{FF2B5EF4-FFF2-40B4-BE49-F238E27FC236}">
                <a16:creationId xmlns:a16="http://schemas.microsoft.com/office/drawing/2014/main" id="{A1311E80-DF23-1144-AE50-B8711D99BFC1}"/>
              </a:ext>
            </a:extLst>
          </p:cNvPr>
          <p:cNvCxnSpPr>
            <a:cxnSpLocks/>
          </p:cNvCxnSpPr>
          <p:nvPr/>
        </p:nvCxnSpPr>
        <p:spPr>
          <a:xfrm>
            <a:off x="7899961" y="1954565"/>
            <a:ext cx="0" cy="1921972"/>
          </a:xfrm>
          <a:prstGeom prst="straightConnector1">
            <a:avLst/>
          </a:prstGeom>
          <a:ln>
            <a:solidFill>
              <a:schemeClr val="tx1"/>
            </a:solidFill>
            <a:prstDash val="lgDash"/>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703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7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Deviance in summary()</a:t>
            </a:r>
            <a:endParaRPr lang="en-GB" b="0" dirty="0">
              <a:cs typeface="+mj-cs"/>
            </a:endParaRPr>
          </a:p>
        </p:txBody>
      </p:sp>
      <p:sp>
        <p:nvSpPr>
          <p:cNvPr id="243715" name="Rectangle 3">
            <a:extLst>
              <a:ext uri="{FF2B5EF4-FFF2-40B4-BE49-F238E27FC236}">
                <a16:creationId xmlns:a16="http://schemas.microsoft.com/office/drawing/2014/main" id="{53C95779-978C-A447-A7BE-AE59C844CB6A}"/>
              </a:ext>
            </a:extLst>
          </p:cNvPr>
          <p:cNvSpPr>
            <a:spLocks noGrp="1" noChangeArrowheads="1"/>
          </p:cNvSpPr>
          <p:nvPr>
            <p:ph type="body" idx="1"/>
          </p:nvPr>
        </p:nvSpPr>
        <p:spPr>
          <a:xfrm>
            <a:off x="468313" y="1989137"/>
            <a:ext cx="5489574" cy="4504455"/>
          </a:xfrm>
        </p:spPr>
        <p:txBody>
          <a:bodyPr/>
          <a:lstStyle/>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marL="0" indent="0" eaLnBrk="1" hangingPunct="1">
              <a:buNone/>
            </a:pPr>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US" altLang="en-CN" sz="2400" dirty="0"/>
          </a:p>
          <a:p>
            <a:pPr eaLnBrk="1" hangingPunct="1"/>
            <a:endParaRPr lang="en-GB" altLang="en-CN" sz="2400" dirty="0"/>
          </a:p>
        </p:txBody>
      </p:sp>
      <p:sp>
        <p:nvSpPr>
          <p:cNvPr id="26" name="Rectangle 25">
            <a:extLst>
              <a:ext uri="{FF2B5EF4-FFF2-40B4-BE49-F238E27FC236}">
                <a16:creationId xmlns:a16="http://schemas.microsoft.com/office/drawing/2014/main" id="{4C9C50A8-95C4-3C45-BFEB-4B55114E7C46}"/>
              </a:ext>
            </a:extLst>
          </p:cNvPr>
          <p:cNvSpPr/>
          <p:nvPr/>
        </p:nvSpPr>
        <p:spPr>
          <a:xfrm>
            <a:off x="474297" y="1417638"/>
            <a:ext cx="6545975" cy="5262979"/>
          </a:xfrm>
          <a:prstGeom prst="rect">
            <a:avLst/>
          </a:prstGeom>
        </p:spPr>
        <p:txBody>
          <a:bodyPr wrap="square">
            <a:spAutoFit/>
          </a:bodyPr>
          <a:lstStyle/>
          <a:p>
            <a:r>
              <a:rPr lang="en-CN" sz="1600" dirty="0">
                <a:solidFill>
                  <a:srgbClr val="011893"/>
                </a:solidFill>
              </a:rPr>
              <a:t>&gt; summary(mod1)</a:t>
            </a:r>
          </a:p>
          <a:p>
            <a:endParaRPr lang="en-CN" sz="1600" dirty="0"/>
          </a:p>
          <a:p>
            <a:r>
              <a:rPr lang="en-CN" sz="1600" dirty="0">
                <a:solidFill>
                  <a:srgbClr val="011893"/>
                </a:solidFill>
              </a:rPr>
              <a:t>Call:  glm(formula = n.aphids ~ trt, family = poisson, data = aphid2)</a:t>
            </a:r>
          </a:p>
          <a:p>
            <a:endParaRPr lang="en-CN" sz="1600" dirty="0">
              <a:solidFill>
                <a:srgbClr val="011893"/>
              </a:solidFill>
            </a:endParaRPr>
          </a:p>
          <a:p>
            <a:r>
              <a:rPr lang="en-CN" sz="1600" dirty="0">
                <a:solidFill>
                  <a:srgbClr val="011893"/>
                </a:solidFill>
              </a:rPr>
              <a:t>Deviance Residuals: </a:t>
            </a:r>
          </a:p>
          <a:p>
            <a:r>
              <a:rPr lang="en-CN" sz="1600" dirty="0">
                <a:solidFill>
                  <a:srgbClr val="011893"/>
                </a:solidFill>
              </a:rPr>
              <a:t>    Min       1Q   Median       3Q      Max  </a:t>
            </a:r>
          </a:p>
          <a:p>
            <a:r>
              <a:rPr lang="en-CN" sz="1600" dirty="0">
                <a:solidFill>
                  <a:srgbClr val="011893"/>
                </a:solidFill>
              </a:rPr>
              <a:t>-7.6185  -1.4240  -0.1273   1.4063   4.5301  </a:t>
            </a:r>
          </a:p>
          <a:p>
            <a:endParaRPr lang="en-CN" sz="1600" dirty="0">
              <a:solidFill>
                <a:srgbClr val="011893"/>
              </a:solidFill>
            </a:endParaRPr>
          </a:p>
          <a:p>
            <a:r>
              <a:rPr lang="en-CN" sz="1600" dirty="0">
                <a:solidFill>
                  <a:srgbClr val="011893"/>
                </a:solidFill>
              </a:rPr>
              <a:t>Coefficients:</a:t>
            </a:r>
          </a:p>
          <a:p>
            <a:r>
              <a:rPr lang="en-CN" sz="1600" dirty="0">
                <a:solidFill>
                  <a:srgbClr val="011893"/>
                </a:solidFill>
              </a:rPr>
              <a:t>                 Estimate  Std. Error   z value   Pr(&gt;|z|)    </a:t>
            </a:r>
          </a:p>
          <a:p>
            <a:r>
              <a:rPr lang="en-CN" sz="1600" dirty="0">
                <a:solidFill>
                  <a:srgbClr val="011893"/>
                </a:solidFill>
              </a:rPr>
              <a:t>(Intercept)  3.51254    0.03153    111.41   &lt;2e-16 ***</a:t>
            </a:r>
          </a:p>
          <a:p>
            <a:r>
              <a:rPr lang="en-CN" sz="1600" dirty="0">
                <a:solidFill>
                  <a:srgbClr val="011893"/>
                </a:solidFill>
              </a:rPr>
              <a:t>trtI             -2.04620    0.09320.   -21.95   &lt;2e-16 ***</a:t>
            </a:r>
          </a:p>
          <a:p>
            <a:r>
              <a:rPr lang="en-CN" sz="1600" dirty="0">
                <a:solidFill>
                  <a:srgbClr val="011893"/>
                </a:solidFill>
              </a:rPr>
              <a:t>---</a:t>
            </a:r>
          </a:p>
          <a:p>
            <a:r>
              <a:rPr lang="en-CN" sz="1600" dirty="0">
                <a:solidFill>
                  <a:srgbClr val="011893"/>
                </a:solidFill>
              </a:rPr>
              <a:t>Signif. codes:  0 ‘***’ 0.001 ‘**’ 0.01 ‘*’ 0.05 ‘.’ 0.1 ‘ ’ 1</a:t>
            </a:r>
          </a:p>
          <a:p>
            <a:endParaRPr lang="en-CN" sz="1600" dirty="0"/>
          </a:p>
          <a:p>
            <a:r>
              <a:rPr lang="en-CN" sz="1600" dirty="0"/>
              <a:t>(</a:t>
            </a:r>
            <a:r>
              <a:rPr lang="en-CN" sz="1600" dirty="0">
                <a:solidFill>
                  <a:srgbClr val="011893"/>
                </a:solidFill>
              </a:rPr>
              <a:t>Dispersion parameter for poisson family taken to be 1)</a:t>
            </a:r>
          </a:p>
          <a:p>
            <a:endParaRPr lang="en-CN" sz="1600" dirty="0">
              <a:solidFill>
                <a:srgbClr val="011893"/>
              </a:solidFill>
            </a:endParaRPr>
          </a:p>
          <a:p>
            <a:r>
              <a:rPr lang="en-CN" sz="1600" dirty="0">
                <a:solidFill>
                  <a:srgbClr val="011893"/>
                </a:solidFill>
              </a:rPr>
              <a:t>    Null deviance: 1178.83  on 59  degrees of freedom</a:t>
            </a:r>
          </a:p>
          <a:p>
            <a:r>
              <a:rPr lang="en-CN" sz="1600" dirty="0">
                <a:solidFill>
                  <a:srgbClr val="011893"/>
                </a:solidFill>
              </a:rPr>
              <a:t>Residual deviance:  412.14  on 58  degrees of freedom</a:t>
            </a:r>
          </a:p>
          <a:p>
            <a:r>
              <a:rPr lang="en-CN" sz="1600" dirty="0">
                <a:solidFill>
                  <a:srgbClr val="011893"/>
                </a:solidFill>
              </a:rPr>
              <a:t>AIC: 653.93</a:t>
            </a:r>
          </a:p>
          <a:p>
            <a:r>
              <a:rPr lang="en-CN" sz="1600" dirty="0">
                <a:solidFill>
                  <a:srgbClr val="011893"/>
                </a:solidFill>
              </a:rPr>
              <a:t>Number of Fisher Scoring iterations: 5</a:t>
            </a:r>
          </a:p>
        </p:txBody>
      </p:sp>
      <p:sp>
        <p:nvSpPr>
          <p:cNvPr id="5" name="Rectangle 4">
            <a:extLst>
              <a:ext uri="{FF2B5EF4-FFF2-40B4-BE49-F238E27FC236}">
                <a16:creationId xmlns:a16="http://schemas.microsoft.com/office/drawing/2014/main" id="{98702B45-45BB-7846-8401-D32508D4FB84}"/>
              </a:ext>
            </a:extLst>
          </p:cNvPr>
          <p:cNvSpPr/>
          <p:nvPr/>
        </p:nvSpPr>
        <p:spPr>
          <a:xfrm>
            <a:off x="323528" y="5437988"/>
            <a:ext cx="5634359" cy="943340"/>
          </a:xfrm>
          <a:prstGeom prst="rect">
            <a:avLst/>
          </a:prstGeom>
          <a:noFill/>
          <a:ln w="476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85920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C795CD61-CE7F-B54E-83D8-547ACAE4B663}"/>
              </a:ext>
            </a:extLst>
          </p:cNvPr>
          <p:cNvSpPr>
            <a:spLocks noGrp="1" noChangeArrowheads="1"/>
          </p:cNvSpPr>
          <p:nvPr>
            <p:ph type="title"/>
          </p:nvPr>
        </p:nvSpPr>
        <p:spPr/>
        <p:txBody>
          <a:bodyPr/>
          <a:lstStyle/>
          <a:p>
            <a:pPr eaLnBrk="1" hangingPunct="1">
              <a:defRPr/>
            </a:pPr>
            <a:r>
              <a:rPr lang="en-NZ" b="0" dirty="0">
                <a:cs typeface="+mj-cs"/>
              </a:rPr>
              <a:t>Likelihood ratio tests on nested models</a:t>
            </a:r>
            <a:endParaRPr lang="en-GB" b="0" dirty="0">
              <a:cs typeface="+mj-cs"/>
            </a:endParaRPr>
          </a:p>
        </p:txBody>
      </p:sp>
      <p:sp>
        <p:nvSpPr>
          <p:cNvPr id="4" name="Rectangle 3">
            <a:extLst>
              <a:ext uri="{FF2B5EF4-FFF2-40B4-BE49-F238E27FC236}">
                <a16:creationId xmlns:a16="http://schemas.microsoft.com/office/drawing/2014/main" id="{6802A10D-1EB0-C243-874F-90D6D8180E30}"/>
              </a:ext>
            </a:extLst>
          </p:cNvPr>
          <p:cNvSpPr/>
          <p:nvPr/>
        </p:nvSpPr>
        <p:spPr>
          <a:xfrm>
            <a:off x="899592" y="1700808"/>
            <a:ext cx="6408712" cy="4524315"/>
          </a:xfrm>
          <a:prstGeom prst="rect">
            <a:avLst/>
          </a:prstGeom>
        </p:spPr>
        <p:txBody>
          <a:bodyPr wrap="square">
            <a:spAutoFit/>
          </a:bodyPr>
          <a:lstStyle/>
          <a:p>
            <a:r>
              <a:rPr lang="en-CN" dirty="0">
                <a:solidFill>
                  <a:srgbClr val="011893"/>
                </a:solidFill>
              </a:rPr>
              <a:t>&gt; #fitted model</a:t>
            </a:r>
          </a:p>
          <a:p>
            <a:r>
              <a:rPr lang="en-CN" dirty="0">
                <a:solidFill>
                  <a:srgbClr val="011893"/>
                </a:solidFill>
              </a:rPr>
              <a:t>&gt; mod1 &lt;- glm(n.aphids~trt, data=aphid2, family=poisson)</a:t>
            </a:r>
          </a:p>
          <a:p>
            <a:r>
              <a:rPr lang="en-CN" dirty="0">
                <a:solidFill>
                  <a:srgbClr val="011893"/>
                </a:solidFill>
              </a:rPr>
              <a:t>&gt; #null model</a:t>
            </a:r>
          </a:p>
          <a:p>
            <a:r>
              <a:rPr lang="en-CN" dirty="0">
                <a:solidFill>
                  <a:srgbClr val="011893"/>
                </a:solidFill>
              </a:rPr>
              <a:t>&gt; mod0 &lt;- glm(n.aphids~1, data=aphid2, family=poisson)</a:t>
            </a:r>
          </a:p>
          <a:p>
            <a:r>
              <a:rPr lang="en-CN" dirty="0">
                <a:solidFill>
                  <a:srgbClr val="011893"/>
                </a:solidFill>
              </a:rPr>
              <a:t>&gt; </a:t>
            </a:r>
          </a:p>
          <a:p>
            <a:r>
              <a:rPr lang="en-CN" dirty="0">
                <a:solidFill>
                  <a:srgbClr val="011893"/>
                </a:solidFill>
              </a:rPr>
              <a:t>&gt; #perform likelihood ratio test</a:t>
            </a:r>
          </a:p>
          <a:p>
            <a:r>
              <a:rPr lang="en-CN" dirty="0">
                <a:solidFill>
                  <a:srgbClr val="011893"/>
                </a:solidFill>
              </a:rPr>
              <a:t>&gt; anova(mod1,mod0,test='Chisq')</a:t>
            </a:r>
          </a:p>
          <a:p>
            <a:r>
              <a:rPr lang="en-CN" dirty="0">
                <a:solidFill>
                  <a:srgbClr val="011893"/>
                </a:solidFill>
              </a:rPr>
              <a:t>Analysis of Deviance Table</a:t>
            </a:r>
          </a:p>
          <a:p>
            <a:endParaRPr lang="en-CN" dirty="0">
              <a:solidFill>
                <a:srgbClr val="011893"/>
              </a:solidFill>
            </a:endParaRPr>
          </a:p>
          <a:p>
            <a:r>
              <a:rPr lang="en-CN" dirty="0">
                <a:solidFill>
                  <a:srgbClr val="011893"/>
                </a:solidFill>
              </a:rPr>
              <a:t>Model 1: n.aphids ~ trt</a:t>
            </a:r>
          </a:p>
          <a:p>
            <a:r>
              <a:rPr lang="en-CN" dirty="0">
                <a:solidFill>
                  <a:srgbClr val="011893"/>
                </a:solidFill>
              </a:rPr>
              <a:t>Model 2: n.aphids ~ 1</a:t>
            </a:r>
          </a:p>
          <a:p>
            <a:r>
              <a:rPr lang="en-CN" dirty="0">
                <a:solidFill>
                  <a:srgbClr val="011893"/>
                </a:solidFill>
              </a:rPr>
              <a:t>  Resid. Df Resid. Dev Df Deviance  Pr(&gt;Chi)    </a:t>
            </a:r>
          </a:p>
          <a:p>
            <a:r>
              <a:rPr lang="en-CN" dirty="0">
                <a:solidFill>
                  <a:srgbClr val="011893"/>
                </a:solidFill>
              </a:rPr>
              <a:t>1        58     412.14                          </a:t>
            </a:r>
          </a:p>
          <a:p>
            <a:r>
              <a:rPr lang="en-CN" dirty="0">
                <a:solidFill>
                  <a:srgbClr val="011893"/>
                </a:solidFill>
              </a:rPr>
              <a:t>2        59    1178.83 -1   -766.7 &lt; 2.2e-16 ***</a:t>
            </a:r>
          </a:p>
          <a:p>
            <a:r>
              <a:rPr lang="en-CN" dirty="0">
                <a:solidFill>
                  <a:srgbClr val="011893"/>
                </a:solidFill>
              </a:rPr>
              <a:t>---</a:t>
            </a:r>
          </a:p>
          <a:p>
            <a:r>
              <a:rPr lang="en-CN" dirty="0">
                <a:solidFill>
                  <a:srgbClr val="011893"/>
                </a:solidFill>
              </a:rPr>
              <a:t>Signif. codes:  0 ‘***’ 0.001 ‘**’ 0.01 ‘*’ 0.05 ‘.’ 0.1 ‘ ’ 1</a:t>
            </a:r>
          </a:p>
        </p:txBody>
      </p:sp>
    </p:spTree>
    <p:extLst>
      <p:ext uri="{BB962C8B-B14F-4D97-AF65-F5344CB8AC3E}">
        <p14:creationId xmlns:p14="http://schemas.microsoft.com/office/powerpoint/2010/main" val="2106747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8E343298-2BCA-234A-A3E6-CA5586963AB0}"/>
              </a:ext>
            </a:extLst>
          </p:cNvPr>
          <p:cNvSpPr>
            <a:spLocks noGrp="1" noChangeArrowheads="1"/>
          </p:cNvSpPr>
          <p:nvPr>
            <p:ph type="title"/>
          </p:nvPr>
        </p:nvSpPr>
        <p:spPr>
          <a:xfrm>
            <a:off x="755650" y="2349500"/>
            <a:ext cx="7543800" cy="1295400"/>
          </a:xfrm>
        </p:spPr>
        <p:txBody>
          <a:bodyPr/>
          <a:lstStyle/>
          <a:p>
            <a:r>
              <a:rPr lang="en-US" altLang="en-CN" sz="4400" b="0">
                <a:solidFill>
                  <a:srgbClr val="FFFFFF"/>
                </a:solidFill>
              </a:rPr>
              <a:t>Example 2.1 Continued..</a:t>
            </a:r>
            <a:br>
              <a:rPr lang="en-US" altLang="en-CN" sz="4400" b="0">
                <a:solidFill>
                  <a:srgbClr val="FFFFFF"/>
                </a:solidFill>
              </a:rPr>
            </a:br>
            <a:r>
              <a:rPr lang="en-US" altLang="en-CN" sz="4400" b="0">
                <a:solidFill>
                  <a:srgbClr val="FFFFFF"/>
                </a:solidFill>
              </a:rPr>
              <a:t>Deviance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16B55613-FF95-A04D-8EC2-5902C454D304}"/>
              </a:ext>
            </a:extLst>
          </p:cNvPr>
          <p:cNvSpPr>
            <a:spLocks noGrp="1" noChangeArrowheads="1"/>
          </p:cNvSpPr>
          <p:nvPr>
            <p:ph type="title"/>
          </p:nvPr>
        </p:nvSpPr>
        <p:spPr/>
        <p:txBody>
          <a:bodyPr/>
          <a:lstStyle/>
          <a:p>
            <a:pPr eaLnBrk="1" hangingPunct="1">
              <a:defRPr/>
            </a:pPr>
            <a:r>
              <a:rPr lang="en-NZ" dirty="0">
                <a:cs typeface="+mj-cs"/>
              </a:rPr>
              <a:t>Residual properties:</a:t>
            </a:r>
            <a:endParaRPr lang="en-GB" dirty="0">
              <a:cs typeface="+mj-cs"/>
            </a:endParaRPr>
          </a:p>
        </p:txBody>
      </p:sp>
      <p:sp>
        <p:nvSpPr>
          <p:cNvPr id="61442" name="Rectangle 3">
            <a:extLst>
              <a:ext uri="{FF2B5EF4-FFF2-40B4-BE49-F238E27FC236}">
                <a16:creationId xmlns:a16="http://schemas.microsoft.com/office/drawing/2014/main" id="{1A82CA4B-0CE3-3A4E-A878-51A5F39252D1}"/>
              </a:ext>
            </a:extLst>
          </p:cNvPr>
          <p:cNvSpPr>
            <a:spLocks noGrp="1" noChangeArrowheads="1"/>
          </p:cNvSpPr>
          <p:nvPr>
            <p:ph type="body" idx="1"/>
          </p:nvPr>
        </p:nvSpPr>
        <p:spPr>
          <a:xfrm>
            <a:off x="457200" y="2276475"/>
            <a:ext cx="8229600" cy="4176713"/>
          </a:xfrm>
        </p:spPr>
        <p:txBody>
          <a:bodyPr/>
          <a:lstStyle/>
          <a:p>
            <a:pPr eaLnBrk="1" hangingPunct="1"/>
            <a:r>
              <a:rPr lang="en-GB" altLang="en-CN" sz="2400"/>
              <a:t>Using GLMs means that we assume certain residual properties no longer apply:</a:t>
            </a:r>
          </a:p>
          <a:p>
            <a:pPr eaLnBrk="1" hangingPunct="1"/>
            <a:endParaRPr lang="en-GB" altLang="en-CN" sz="2400"/>
          </a:p>
          <a:p>
            <a:pPr eaLnBrk="1" hangingPunct="1"/>
            <a:r>
              <a:rPr lang="en-GB" altLang="en-CN" sz="2400"/>
              <a:t>Most importantly, the residuals are not necessarily normal</a:t>
            </a:r>
          </a:p>
          <a:p>
            <a:pPr eaLnBrk="1" hangingPunct="1"/>
            <a:endParaRPr lang="en-GB" altLang="en-CN" sz="2400"/>
          </a:p>
          <a:p>
            <a:pPr eaLnBrk="1" hangingPunct="1"/>
            <a:r>
              <a:rPr lang="en-GB" altLang="en-CN" sz="2400"/>
              <a:t>We cannot use the usual residual tests applied to LMs</a:t>
            </a:r>
          </a:p>
          <a:p>
            <a:pPr eaLnBrk="1" hangingPunct="1"/>
            <a:endParaRPr lang="en-GB" altLang="en-CN" sz="2400"/>
          </a:p>
          <a:p>
            <a:pPr eaLnBrk="1" hangingPunct="1"/>
            <a:r>
              <a:rPr lang="en-GB" altLang="en-CN" sz="2400"/>
              <a:t>What we need to test is whether our models predict the response data well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5BA52DF7-498D-B049-81FF-6ACD45C7ECE3}"/>
              </a:ext>
            </a:extLst>
          </p:cNvPr>
          <p:cNvSpPr>
            <a:spLocks noGrp="1" noChangeArrowheads="1"/>
          </p:cNvSpPr>
          <p:nvPr>
            <p:ph type="title"/>
          </p:nvPr>
        </p:nvSpPr>
        <p:spPr/>
        <p:txBody>
          <a:bodyPr/>
          <a:lstStyle/>
          <a:p>
            <a:pPr eaLnBrk="1" hangingPunct="1">
              <a:defRPr/>
            </a:pPr>
            <a:r>
              <a:rPr lang="en-NZ" dirty="0">
                <a:cs typeface="+mj-cs"/>
              </a:rPr>
              <a:t>Residual properties: </a:t>
            </a:r>
            <a:br>
              <a:rPr lang="en-NZ" dirty="0">
                <a:cs typeface="+mj-cs"/>
              </a:rPr>
            </a:br>
            <a:r>
              <a:rPr lang="en-NZ" dirty="0">
                <a:cs typeface="+mj-cs"/>
              </a:rPr>
              <a:t>Over- and Under-dispersion </a:t>
            </a:r>
            <a:endParaRPr lang="en-GB" dirty="0">
              <a:cs typeface="+mj-cs"/>
            </a:endParaRPr>
          </a:p>
        </p:txBody>
      </p:sp>
      <p:sp>
        <p:nvSpPr>
          <p:cNvPr id="260099" name="Rectangle 3">
            <a:extLst>
              <a:ext uri="{FF2B5EF4-FFF2-40B4-BE49-F238E27FC236}">
                <a16:creationId xmlns:a16="http://schemas.microsoft.com/office/drawing/2014/main" id="{433CD0D9-EC4B-AC49-90DC-84EF3DA7E2FB}"/>
              </a:ext>
            </a:extLst>
          </p:cNvPr>
          <p:cNvSpPr>
            <a:spLocks noGrp="1" noChangeArrowheads="1"/>
          </p:cNvSpPr>
          <p:nvPr>
            <p:ph type="body" idx="1"/>
          </p:nvPr>
        </p:nvSpPr>
        <p:spPr>
          <a:xfrm>
            <a:off x="457200" y="1719263"/>
            <a:ext cx="8363272" cy="4733925"/>
          </a:xfrm>
        </p:spPr>
        <p:txBody>
          <a:bodyPr/>
          <a:lstStyle/>
          <a:p>
            <a:pPr eaLnBrk="1" hangingPunct="1">
              <a:buFont typeface="Wingdings" charset="0"/>
              <a:buChar char="l"/>
              <a:defRPr/>
            </a:pPr>
            <a:r>
              <a:rPr lang="en-GB" sz="2400" dirty="0">
                <a:cs typeface="+mn-cs"/>
              </a:rPr>
              <a:t>Definition: variance is greater / less than expected based on a particular statistical model </a:t>
            </a:r>
          </a:p>
          <a:p>
            <a:pPr marL="0" indent="0" eaLnBrk="1" hangingPunct="1">
              <a:buFont typeface="Wingdings" charset="0"/>
              <a:buNone/>
              <a:defRPr/>
            </a:pPr>
            <a:r>
              <a:rPr lang="en-GB" sz="2400" dirty="0">
                <a:cs typeface="+mn-cs"/>
              </a:rPr>
              <a:t>   (found in binomial and Poisson models)</a:t>
            </a:r>
          </a:p>
          <a:p>
            <a:pPr eaLnBrk="1" hangingPunct="1">
              <a:buFont typeface="Wingdings" charset="0"/>
              <a:buChar char="l"/>
              <a:defRPr/>
            </a:pPr>
            <a:r>
              <a:rPr lang="en-US" sz="2400" dirty="0">
                <a:cs typeface="+mn-cs"/>
              </a:rPr>
              <a:t>Diagnosis: </a:t>
            </a:r>
            <a:endParaRPr lang="en-NZ" sz="2400" dirty="0">
              <a:cs typeface="+mn-cs"/>
            </a:endParaRPr>
          </a:p>
          <a:p>
            <a:pPr eaLnBrk="1" hangingPunct="1">
              <a:buFont typeface="Wingdings" charset="0"/>
              <a:buChar char="l"/>
              <a:defRPr/>
            </a:pPr>
            <a:endParaRPr lang="en-NZ" sz="2400" dirty="0">
              <a:cs typeface="+mn-cs"/>
            </a:endParaRPr>
          </a:p>
          <a:p>
            <a:pPr eaLnBrk="1" hangingPunct="1">
              <a:buFont typeface="Wingdings" charset="0"/>
              <a:buChar char="l"/>
              <a:defRPr/>
            </a:pPr>
            <a:endParaRPr lang="en-NZ" sz="2400" dirty="0">
              <a:cs typeface="+mn-cs"/>
            </a:endParaRPr>
          </a:p>
          <a:p>
            <a:pPr eaLnBrk="1" hangingPunct="1">
              <a:buFont typeface="Wingdings" charset="0"/>
              <a:buChar char="l"/>
              <a:defRPr/>
            </a:pPr>
            <a:endParaRPr lang="en-NZ" sz="2400" dirty="0">
              <a:cs typeface="+mn-cs"/>
            </a:endParaRPr>
          </a:p>
          <a:p>
            <a:pPr eaLnBrk="1" hangingPunct="1">
              <a:buFont typeface="Wingdings" charset="0"/>
              <a:buChar char="l"/>
              <a:defRPr/>
            </a:pPr>
            <a:r>
              <a:rPr lang="en-NZ" sz="2400" dirty="0">
                <a:cs typeface="+mn-cs"/>
              </a:rPr>
              <a:t>Can result from:</a:t>
            </a:r>
          </a:p>
          <a:p>
            <a:pPr lvl="1" eaLnBrk="1" hangingPunct="1">
              <a:buFont typeface="Wingdings" charset="0"/>
              <a:buChar char="l"/>
              <a:defRPr/>
            </a:pPr>
            <a:r>
              <a:rPr lang="en-NZ" sz="2400" dirty="0"/>
              <a:t>Patchiness (heterogeneity) in the population variable</a:t>
            </a:r>
          </a:p>
          <a:p>
            <a:pPr lvl="1" eaLnBrk="1" hangingPunct="1">
              <a:buFont typeface="Wingdings" charset="0"/>
              <a:buChar char="l"/>
              <a:defRPr/>
            </a:pPr>
            <a:r>
              <a:rPr lang="en-NZ" sz="2400" dirty="0"/>
              <a:t>An unmeasured factor </a:t>
            </a:r>
          </a:p>
          <a:p>
            <a:pPr lvl="1" eaLnBrk="1" hangingPunct="1">
              <a:buFont typeface="Wingdings" charset="0"/>
              <a:buChar char="l"/>
              <a:defRPr/>
            </a:pPr>
            <a:r>
              <a:rPr lang="en-NZ" sz="2400" dirty="0"/>
              <a:t>A misspecified error distribution</a:t>
            </a:r>
            <a:endParaRPr lang="en-GB" sz="24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DCF1975-BED7-F34F-A7B2-C5AD25810E7D}"/>
                  </a:ext>
                </a:extLst>
              </p:cNvPr>
              <p:cNvSpPr/>
              <p:nvPr/>
            </p:nvSpPr>
            <p:spPr>
              <a:xfrm>
                <a:off x="2238027" y="3429000"/>
                <a:ext cx="4667945" cy="974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CN" sz="2800" i="1">
                              <a:solidFill>
                                <a:srgbClr val="836967"/>
                              </a:solidFill>
                              <a:latin typeface="Cambria Math" panose="02040503050406030204" pitchFamily="18" charset="0"/>
                            </a:rPr>
                          </m:ctrlPr>
                        </m:fPr>
                        <m:num>
                          <m:r>
                            <a:rPr lang="en-CN" sz="2800" i="1">
                              <a:latin typeface="Cambria Math" panose="02040503050406030204" pitchFamily="18" charset="0"/>
                            </a:rPr>
                            <m:t>𝐷𝑒𝑣𝑖𝑎𝑛𝑐𝑒</m:t>
                          </m:r>
                        </m:num>
                        <m:den>
                          <m:r>
                            <a:rPr lang="en-CN" sz="2800" i="1">
                              <a:latin typeface="Cambria Math" panose="02040503050406030204" pitchFamily="18" charset="0"/>
                            </a:rPr>
                            <m:t>𝐸𝑟𝑟𝑜𝑟</m:t>
                          </m:r>
                          <m:r>
                            <a:rPr lang="en-CN" sz="2800" i="0">
                              <a:latin typeface="Cambria Math" panose="02040503050406030204" pitchFamily="18" charset="0"/>
                            </a:rPr>
                            <m:t> </m:t>
                          </m:r>
                          <m:r>
                            <a:rPr lang="en-CN" sz="2800" i="1">
                              <a:latin typeface="Cambria Math" panose="02040503050406030204" pitchFamily="18" charset="0"/>
                            </a:rPr>
                            <m:t>𝑑𝑓</m:t>
                          </m:r>
                        </m:den>
                      </m:f>
                      <m:r>
                        <a:rPr lang="en-CN" sz="2800" i="0">
                          <a:latin typeface="Cambria Math" panose="02040503050406030204" pitchFamily="18" charset="0"/>
                        </a:rPr>
                        <m:t>≪ 1≪ </m:t>
                      </m:r>
                      <m:f>
                        <m:fPr>
                          <m:ctrlPr>
                            <a:rPr lang="en-CN" sz="2800" i="1">
                              <a:solidFill>
                                <a:srgbClr val="836967"/>
                              </a:solidFill>
                              <a:latin typeface="Cambria Math" panose="02040503050406030204" pitchFamily="18" charset="0"/>
                            </a:rPr>
                          </m:ctrlPr>
                        </m:fPr>
                        <m:num>
                          <m:r>
                            <a:rPr lang="en-CN" sz="2800" i="1">
                              <a:latin typeface="Cambria Math" panose="02040503050406030204" pitchFamily="18" charset="0"/>
                            </a:rPr>
                            <m:t>𝐷𝑒𝑣𝑖𝑎𝑛𝑐𝑒</m:t>
                          </m:r>
                        </m:num>
                        <m:den>
                          <m:r>
                            <a:rPr lang="en-CN" sz="2800" i="1">
                              <a:latin typeface="Cambria Math" panose="02040503050406030204" pitchFamily="18" charset="0"/>
                            </a:rPr>
                            <m:t>𝐸𝑟𝑟𝑜𝑟</m:t>
                          </m:r>
                          <m:r>
                            <a:rPr lang="en-CN" sz="2800" i="0">
                              <a:latin typeface="Cambria Math" panose="02040503050406030204" pitchFamily="18" charset="0"/>
                            </a:rPr>
                            <m:t> </m:t>
                          </m:r>
                          <m:r>
                            <a:rPr lang="en-CN" sz="2800" i="1">
                              <a:latin typeface="Cambria Math" panose="02040503050406030204" pitchFamily="18" charset="0"/>
                            </a:rPr>
                            <m:t>𝑑𝑓</m:t>
                          </m:r>
                        </m:den>
                      </m:f>
                    </m:oMath>
                  </m:oMathPara>
                </a14:m>
                <a:endParaRPr lang="en-CN" sz="2800" dirty="0"/>
              </a:p>
            </p:txBody>
          </p:sp>
        </mc:Choice>
        <mc:Fallback xmlns="">
          <p:sp>
            <p:nvSpPr>
              <p:cNvPr id="2" name="Rectangle 1">
                <a:extLst>
                  <a:ext uri="{FF2B5EF4-FFF2-40B4-BE49-F238E27FC236}">
                    <a16:creationId xmlns:a16="http://schemas.microsoft.com/office/drawing/2014/main" id="{7DCF1975-BED7-F34F-A7B2-C5AD25810E7D}"/>
                  </a:ext>
                </a:extLst>
              </p:cNvPr>
              <p:cNvSpPr>
                <a:spLocks noRot="1" noChangeAspect="1" noMove="1" noResize="1" noEditPoints="1" noAdjustHandles="1" noChangeArrowheads="1" noChangeShapeType="1" noTextEdit="1"/>
              </p:cNvSpPr>
              <p:nvPr/>
            </p:nvSpPr>
            <p:spPr>
              <a:xfrm>
                <a:off x="2238027" y="3429000"/>
                <a:ext cx="4667945" cy="974498"/>
              </a:xfrm>
              <a:prstGeom prst="rect">
                <a:avLst/>
              </a:prstGeom>
              <a:blipFill>
                <a:blip r:embed="rId2"/>
                <a:stretch>
                  <a:fillRect b="-12987"/>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14ABE002-3950-5044-99D9-39BFCD6DE9AB}"/>
              </a:ext>
            </a:extLst>
          </p:cNvPr>
          <p:cNvSpPr txBox="1"/>
          <p:nvPr/>
        </p:nvSpPr>
        <p:spPr>
          <a:xfrm>
            <a:off x="323528" y="3717032"/>
            <a:ext cx="1996059" cy="400110"/>
          </a:xfrm>
          <a:prstGeom prst="rect">
            <a:avLst/>
          </a:prstGeom>
          <a:noFill/>
        </p:spPr>
        <p:txBody>
          <a:bodyPr wrap="none" rtlCol="0">
            <a:spAutoFit/>
          </a:bodyPr>
          <a:lstStyle/>
          <a:p>
            <a:r>
              <a:rPr lang="en-CN" sz="2000" dirty="0">
                <a:solidFill>
                  <a:srgbClr val="FF0000"/>
                </a:solidFill>
              </a:rPr>
              <a:t>Underdispersed</a:t>
            </a:r>
          </a:p>
        </p:txBody>
      </p:sp>
      <p:sp>
        <p:nvSpPr>
          <p:cNvPr id="7" name="TextBox 6">
            <a:extLst>
              <a:ext uri="{FF2B5EF4-FFF2-40B4-BE49-F238E27FC236}">
                <a16:creationId xmlns:a16="http://schemas.microsoft.com/office/drawing/2014/main" id="{E7ABB54B-D13D-4F4C-88F4-B10E346AA6C0}"/>
              </a:ext>
            </a:extLst>
          </p:cNvPr>
          <p:cNvSpPr txBox="1"/>
          <p:nvPr/>
        </p:nvSpPr>
        <p:spPr>
          <a:xfrm>
            <a:off x="6905972" y="3749224"/>
            <a:ext cx="1851789" cy="400110"/>
          </a:xfrm>
          <a:prstGeom prst="rect">
            <a:avLst/>
          </a:prstGeom>
          <a:noFill/>
        </p:spPr>
        <p:txBody>
          <a:bodyPr wrap="none" rtlCol="0">
            <a:spAutoFit/>
          </a:bodyPr>
          <a:lstStyle/>
          <a:p>
            <a:r>
              <a:rPr lang="en-CN" sz="2000" dirty="0">
                <a:solidFill>
                  <a:srgbClr val="FF0000"/>
                </a:solidFill>
              </a:rPr>
              <a:t>Overdispersed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5BA52DF7-498D-B049-81FF-6ACD45C7ECE3}"/>
              </a:ext>
            </a:extLst>
          </p:cNvPr>
          <p:cNvSpPr>
            <a:spLocks noGrp="1" noChangeArrowheads="1"/>
          </p:cNvSpPr>
          <p:nvPr>
            <p:ph type="title"/>
          </p:nvPr>
        </p:nvSpPr>
        <p:spPr/>
        <p:txBody>
          <a:bodyPr/>
          <a:lstStyle/>
          <a:p>
            <a:pPr eaLnBrk="1" hangingPunct="1">
              <a:defRPr/>
            </a:pPr>
            <a:r>
              <a:rPr lang="en-NZ" dirty="0">
                <a:cs typeface="+mj-cs"/>
              </a:rPr>
              <a:t>Over- and Under-dispersion: Why do we care? </a:t>
            </a:r>
            <a:endParaRPr lang="en-GB" dirty="0">
              <a:cs typeface="+mj-cs"/>
            </a:endParaRPr>
          </a:p>
        </p:txBody>
      </p:sp>
      <mc:AlternateContent xmlns:mc="http://schemas.openxmlformats.org/markup-compatibility/2006" xmlns:a14="http://schemas.microsoft.com/office/drawing/2010/main">
        <mc:Choice Requires="a14">
          <p:sp>
            <p:nvSpPr>
              <p:cNvPr id="260099" name="Rectangle 3">
                <a:extLst>
                  <a:ext uri="{FF2B5EF4-FFF2-40B4-BE49-F238E27FC236}">
                    <a16:creationId xmlns:a16="http://schemas.microsoft.com/office/drawing/2014/main" id="{433CD0D9-EC4B-AC49-90DC-84EF3DA7E2FB}"/>
                  </a:ext>
                </a:extLst>
              </p:cNvPr>
              <p:cNvSpPr>
                <a:spLocks noGrp="1" noChangeArrowheads="1"/>
              </p:cNvSpPr>
              <p:nvPr>
                <p:ph type="body" idx="1"/>
              </p:nvPr>
            </p:nvSpPr>
            <p:spPr>
              <a:xfrm>
                <a:off x="457200" y="1719263"/>
                <a:ext cx="8363272" cy="4733925"/>
              </a:xfrm>
            </p:spPr>
            <p:txBody>
              <a:bodyPr/>
              <a:lstStyle/>
              <a:p>
                <a:pPr eaLnBrk="1" hangingPunct="1">
                  <a:buFont typeface="Wingdings" charset="0"/>
                  <a:buChar char="l"/>
                  <a:defRPr/>
                </a:pPr>
                <a:r>
                  <a:rPr lang="en-GB" sz="2400" dirty="0"/>
                  <a:t>Recall a Wald test: </a:t>
                </a:r>
                <a:endParaRPr lang="en-US" i="1" dirty="0"/>
              </a:p>
              <a:p>
                <a:pPr marL="0" indent="0" eaLnBrk="1" hangingPunct="1">
                  <a:buNone/>
                  <a:defRPr/>
                </a:pPr>
                <a14:m>
                  <m:oMathPara xmlns:m="http://schemas.openxmlformats.org/officeDocument/2006/math">
                    <m:oMathParaPr>
                      <m:jc m:val="centerGroup"/>
                    </m:oMathParaPr>
                    <m:oMath xmlns:m="http://schemas.openxmlformats.org/officeDocument/2006/math">
                      <m:r>
                        <a:rPr lang="en-CN" sz="2800" i="1">
                          <a:latin typeface="Cambria Math" panose="02040503050406030204" pitchFamily="18" charset="0"/>
                        </a:rPr>
                        <m:t>𝑊𝑎𝑙𝑑</m:t>
                      </m:r>
                      <m:r>
                        <a:rPr lang="en-CN" sz="2800" i="1">
                          <a:latin typeface="Cambria Math" panose="02040503050406030204" pitchFamily="18" charset="0"/>
                        </a:rPr>
                        <m:t> </m:t>
                      </m:r>
                      <m:r>
                        <a:rPr lang="en-CN" sz="2800" i="1">
                          <a:latin typeface="Cambria Math" panose="02040503050406030204" pitchFamily="18" charset="0"/>
                        </a:rPr>
                        <m:t>𝑡𝑒𝑠𝑡</m:t>
                      </m:r>
                      <m:r>
                        <a:rPr lang="en-CN" sz="2800" i="1">
                          <a:latin typeface="Cambria Math" panose="02040503050406030204" pitchFamily="18" charset="0"/>
                        </a:rPr>
                        <m:t>: </m:t>
                      </m:r>
                      <m:f>
                        <m:fPr>
                          <m:ctrlPr>
                            <a:rPr lang="en-CN" sz="2800" i="1">
                              <a:latin typeface="Cambria Math" panose="02040503050406030204" pitchFamily="18" charset="0"/>
                            </a:rPr>
                          </m:ctrlPr>
                        </m:fPr>
                        <m:num>
                          <m:sSub>
                            <m:sSubPr>
                              <m:ctrlPr>
                                <a:rPr lang="en-CN" sz="2800" i="1">
                                  <a:latin typeface="Cambria Math" panose="02040503050406030204" pitchFamily="18" charset="0"/>
                                </a:rPr>
                              </m:ctrlPr>
                            </m:sSubPr>
                            <m:e>
                              <m:r>
                                <a:rPr lang="en-CN" sz="2800" i="1">
                                  <a:latin typeface="Cambria Math" panose="02040503050406030204" pitchFamily="18" charset="0"/>
                                </a:rPr>
                                <m:t>𝛽</m:t>
                              </m:r>
                            </m:e>
                            <m:sub>
                              <m:r>
                                <a:rPr lang="en-CN" sz="2800" i="1">
                                  <a:latin typeface="Cambria Math" panose="02040503050406030204" pitchFamily="18" charset="0"/>
                                </a:rPr>
                                <m:t>𝑝</m:t>
                              </m:r>
                            </m:sub>
                          </m:sSub>
                        </m:num>
                        <m:den>
                          <m:r>
                            <a:rPr lang="en-CN" sz="2800" i="1">
                              <a:latin typeface="Cambria Math" panose="02040503050406030204" pitchFamily="18" charset="0"/>
                            </a:rPr>
                            <m:t>𝑠</m:t>
                          </m:r>
                          <m:r>
                            <a:rPr lang="en-CN" sz="2800" i="1">
                              <a:latin typeface="Cambria Math" panose="02040503050406030204" pitchFamily="18" charset="0"/>
                            </a:rPr>
                            <m:t>.</m:t>
                          </m:r>
                          <m:r>
                            <a:rPr lang="en-CN" sz="2800" i="1">
                              <a:latin typeface="Cambria Math" panose="02040503050406030204" pitchFamily="18" charset="0"/>
                            </a:rPr>
                            <m:t>𝑒</m:t>
                          </m:r>
                          <m:r>
                            <a:rPr lang="en-CN" sz="2800" i="1">
                              <a:latin typeface="Cambria Math" panose="02040503050406030204" pitchFamily="18" charset="0"/>
                            </a:rPr>
                            <m:t>.</m:t>
                          </m:r>
                        </m:den>
                      </m:f>
                      <m:r>
                        <a:rPr lang="en-US" sz="2800" b="0" i="1" smtClean="0">
                          <a:latin typeface="Cambria Math" panose="02040503050406030204" pitchFamily="18" charset="0"/>
                        </a:rPr>
                        <m:t>     </m:t>
                      </m:r>
                      <m:r>
                        <a:rPr lang="en-CN" sz="2800" i="1">
                          <a:latin typeface="Cambria Math" panose="02040503050406030204" pitchFamily="18" charset="0"/>
                        </a:rPr>
                        <m:t>~</m:t>
                      </m:r>
                      <m:r>
                        <a:rPr lang="en-CN" sz="2800" i="1">
                          <a:latin typeface="Cambria Math" panose="02040503050406030204" pitchFamily="18" charset="0"/>
                        </a:rPr>
                        <m:t>𝑍</m:t>
                      </m:r>
                      <m:r>
                        <a:rPr lang="en-CN" sz="2800" i="1">
                          <a:latin typeface="Cambria Math" panose="02040503050406030204" pitchFamily="18" charset="0"/>
                        </a:rPr>
                        <m:t>(0,</m:t>
                      </m:r>
                      <m:r>
                        <a:rPr lang="en-CN" sz="2800" i="1">
                          <a:latin typeface="Cambria Math" panose="02040503050406030204" pitchFamily="18" charset="0"/>
                        </a:rPr>
                        <m:t>𝜎</m:t>
                      </m:r>
                      <m:r>
                        <a:rPr lang="en-CN" sz="2800" i="1">
                          <a:latin typeface="Cambria Math" panose="02040503050406030204" pitchFamily="18" charset="0"/>
                        </a:rPr>
                        <m:t>)</m:t>
                      </m:r>
                    </m:oMath>
                  </m:oMathPara>
                </a14:m>
                <a:endParaRPr lang="en-CN" sz="2800" dirty="0"/>
              </a:p>
              <a:p>
                <a:pPr marL="0" indent="0" eaLnBrk="1" hangingPunct="1">
                  <a:buNone/>
                  <a:defRPr/>
                </a:pPr>
                <a:endParaRPr lang="en-CN" sz="1000" dirty="0"/>
              </a:p>
              <a:p>
                <a:pPr eaLnBrk="1" hangingPunct="1">
                  <a:buFont typeface="Wingdings" charset="0"/>
                  <a:buChar char="l"/>
                  <a:defRPr/>
                </a:pPr>
                <a:r>
                  <a:rPr lang="en-US" sz="2400" dirty="0"/>
                  <a:t>With overdispersion, fitted model generates overly small standard errors (SEs) for estimated coefficients, so things become a lot more significant </a:t>
                </a:r>
                <a:r>
                  <a:rPr lang="en-US" sz="2400" dirty="0" err="1"/>
                  <a:t>thatn</a:t>
                </a:r>
                <a:r>
                  <a:rPr lang="en-US" sz="2400" dirty="0"/>
                  <a:t> they should be </a:t>
                </a:r>
              </a:p>
              <a:p>
                <a:pPr marL="0" indent="0" eaLnBrk="1" hangingPunct="1">
                  <a:buNone/>
                  <a:defRPr/>
                </a:pPr>
                <a:r>
                  <a:rPr lang="en-US" sz="2400" dirty="0"/>
                  <a:t>	-&gt; type I error increases</a:t>
                </a:r>
              </a:p>
              <a:p>
                <a:pPr marL="0" indent="0" eaLnBrk="1" hangingPunct="1">
                  <a:buNone/>
                  <a:defRPr/>
                </a:pPr>
                <a:endParaRPr lang="en-US" sz="800" dirty="0"/>
              </a:p>
              <a:p>
                <a:pPr eaLnBrk="1" hangingPunct="1">
                  <a:buFont typeface="Wingdings" charset="0"/>
                  <a:buChar char="l"/>
                  <a:defRPr/>
                </a:pPr>
                <a:r>
                  <a:rPr lang="en-US" sz="2400" dirty="0"/>
                  <a:t>With under dispersion, fitted model generates overly large SEs, so things become a lot less significant than they should be </a:t>
                </a:r>
              </a:p>
              <a:p>
                <a:pPr marL="0" indent="0" eaLnBrk="1" hangingPunct="1">
                  <a:buNone/>
                  <a:defRPr/>
                </a:pPr>
                <a:r>
                  <a:rPr lang="en-US" sz="2400" dirty="0"/>
                  <a:t>	-&gt; type II error increases</a:t>
                </a:r>
              </a:p>
              <a:p>
                <a:pPr marL="0" indent="0" eaLnBrk="1" hangingPunct="1">
                  <a:buNone/>
                  <a:defRPr/>
                </a:pPr>
                <a:r>
                  <a:rPr lang="en-GB" sz="1400" dirty="0">
                    <a:solidFill>
                      <a:srgbClr val="0432FF"/>
                    </a:solidFill>
                  </a:rPr>
                  <a:t>https://</a:t>
                </a:r>
                <a:r>
                  <a:rPr lang="en-GB" sz="1400" dirty="0" err="1">
                    <a:solidFill>
                      <a:srgbClr val="0432FF"/>
                    </a:solidFill>
                  </a:rPr>
                  <a:t>www.r-bloggers.com</a:t>
                </a:r>
                <a:r>
                  <a:rPr lang="en-GB" sz="1400" dirty="0">
                    <a:solidFill>
                      <a:srgbClr val="0432FF"/>
                    </a:solidFill>
                  </a:rPr>
                  <a:t>/2017/06/what-does-under-or-over-dispersion-look-like/</a:t>
                </a:r>
              </a:p>
            </p:txBody>
          </p:sp>
        </mc:Choice>
        <mc:Fallback xmlns="">
          <p:sp>
            <p:nvSpPr>
              <p:cNvPr id="260099" name="Rectangle 3">
                <a:extLst>
                  <a:ext uri="{FF2B5EF4-FFF2-40B4-BE49-F238E27FC236}">
                    <a16:creationId xmlns:a16="http://schemas.microsoft.com/office/drawing/2014/main" id="{433CD0D9-EC4B-AC49-90DC-84EF3DA7E2FB}"/>
                  </a:ext>
                </a:extLst>
              </p:cNvPr>
              <p:cNvSpPr>
                <a:spLocks noGrp="1" noRot="1" noChangeAspect="1" noMove="1" noResize="1" noEditPoints="1" noAdjustHandles="1" noChangeArrowheads="1" noChangeShapeType="1" noTextEdit="1"/>
              </p:cNvSpPr>
              <p:nvPr>
                <p:ph type="body" idx="1"/>
              </p:nvPr>
            </p:nvSpPr>
            <p:spPr>
              <a:xfrm>
                <a:off x="457200" y="1719263"/>
                <a:ext cx="8363272" cy="4733925"/>
              </a:xfrm>
              <a:blipFill>
                <a:blip r:embed="rId2"/>
                <a:stretch>
                  <a:fillRect l="-455" t="-1070" r="-1669" b="-8556"/>
                </a:stretch>
              </a:blipFill>
            </p:spPr>
            <p:txBody>
              <a:bodyPr/>
              <a:lstStyle/>
              <a:p>
                <a:r>
                  <a:rPr lang="en-CN">
                    <a:noFill/>
                  </a:rPr>
                  <a:t> </a:t>
                </a:r>
              </a:p>
            </p:txBody>
          </p:sp>
        </mc:Fallback>
      </mc:AlternateContent>
    </p:spTree>
    <p:extLst>
      <p:ext uri="{BB962C8B-B14F-4D97-AF65-F5344CB8AC3E}">
        <p14:creationId xmlns:p14="http://schemas.microsoft.com/office/powerpoint/2010/main" val="1428647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FDA479B1-31CD-4C46-9313-F431CBA64604}"/>
              </a:ext>
            </a:extLst>
          </p:cNvPr>
          <p:cNvSpPr>
            <a:spLocks noGrp="1" noChangeArrowheads="1"/>
          </p:cNvSpPr>
          <p:nvPr>
            <p:ph type="title"/>
          </p:nvPr>
        </p:nvSpPr>
        <p:spPr>
          <a:xfrm>
            <a:off x="457200" y="260648"/>
            <a:ext cx="7543800" cy="1295400"/>
          </a:xfrm>
        </p:spPr>
        <p:txBody>
          <a:bodyPr/>
          <a:lstStyle/>
          <a:p>
            <a:pPr eaLnBrk="1" hangingPunct="1">
              <a:defRPr/>
            </a:pPr>
            <a:r>
              <a:rPr lang="en-NZ" b="0" dirty="0">
                <a:cs typeface="+mj-cs"/>
              </a:rPr>
              <a:t>Dispersion test code</a:t>
            </a:r>
            <a:endParaRPr lang="en-GB" b="0" dirty="0">
              <a:cs typeface="+mj-cs"/>
            </a:endParaRPr>
          </a:p>
        </p:txBody>
      </p:sp>
      <p:sp>
        <p:nvSpPr>
          <p:cNvPr id="260099" name="Rectangle 3">
            <a:extLst>
              <a:ext uri="{FF2B5EF4-FFF2-40B4-BE49-F238E27FC236}">
                <a16:creationId xmlns:a16="http://schemas.microsoft.com/office/drawing/2014/main" id="{98321BF0-FB85-404B-9C38-27868D1A0B6F}"/>
              </a:ext>
            </a:extLst>
          </p:cNvPr>
          <p:cNvSpPr>
            <a:spLocks noGrp="1" noChangeArrowheads="1"/>
          </p:cNvSpPr>
          <p:nvPr>
            <p:ph type="body" idx="1"/>
          </p:nvPr>
        </p:nvSpPr>
        <p:spPr>
          <a:xfrm>
            <a:off x="457200" y="2204864"/>
            <a:ext cx="8229600" cy="4248324"/>
          </a:xfrm>
        </p:spPr>
        <p:txBody>
          <a:bodyPr/>
          <a:lstStyle/>
          <a:p>
            <a:pPr eaLnBrk="1" hangingPunct="1">
              <a:buFont typeface="Wingdings" charset="0"/>
              <a:buChar char="l"/>
              <a:defRPr/>
            </a:pPr>
            <a:r>
              <a:rPr lang="en-GB" sz="2800" dirty="0"/>
              <a:t>Very simple to apply in R</a:t>
            </a:r>
          </a:p>
          <a:p>
            <a:pPr eaLnBrk="1" hangingPunct="1">
              <a:buFont typeface="Wingdings" charset="0"/>
              <a:buChar char="l"/>
              <a:defRPr/>
            </a:pPr>
            <a:endParaRPr lang="en-GB" sz="2800" dirty="0"/>
          </a:p>
          <a:p>
            <a:pPr eaLnBrk="1" hangingPunct="1">
              <a:buFont typeface="Wingdings" charset="0"/>
              <a:buChar char="l"/>
              <a:defRPr/>
            </a:pPr>
            <a:endParaRPr lang="en-GB" sz="2800" dirty="0"/>
          </a:p>
          <a:p>
            <a:pPr marL="0" indent="0" eaLnBrk="1" hangingPunct="1">
              <a:buNone/>
              <a:defRPr/>
            </a:pPr>
            <a:endParaRPr lang="en-GB" sz="2800" dirty="0"/>
          </a:p>
          <a:p>
            <a:pPr marL="0" indent="0" eaLnBrk="1" hangingPunct="1">
              <a:buNone/>
              <a:defRPr/>
            </a:pPr>
            <a:endParaRPr lang="en-GB" sz="1600" dirty="0"/>
          </a:p>
          <a:p>
            <a:pPr eaLnBrk="1" hangingPunct="1">
              <a:buFont typeface="Wingdings" charset="0"/>
              <a:buChar char="l"/>
              <a:defRPr/>
            </a:pPr>
            <a:r>
              <a:rPr lang="en-GB" sz="2800" dirty="0"/>
              <a:t>Alternatively, use ‘</a:t>
            </a:r>
            <a:r>
              <a:rPr lang="en-GB" sz="2800" dirty="0" err="1"/>
              <a:t>dispersiontest</a:t>
            </a:r>
            <a:r>
              <a:rPr lang="en-GB" sz="2800" dirty="0"/>
              <a:t>’ from the package ‘AER’ for a formal probability test</a:t>
            </a:r>
          </a:p>
        </p:txBody>
      </p:sp>
      <p:sp>
        <p:nvSpPr>
          <p:cNvPr id="2" name="Rectangle 1">
            <a:extLst>
              <a:ext uri="{FF2B5EF4-FFF2-40B4-BE49-F238E27FC236}">
                <a16:creationId xmlns:a16="http://schemas.microsoft.com/office/drawing/2014/main" id="{3FB8972E-024C-A643-91AA-3DCD2B58553B}"/>
              </a:ext>
            </a:extLst>
          </p:cNvPr>
          <p:cNvSpPr/>
          <p:nvPr/>
        </p:nvSpPr>
        <p:spPr>
          <a:xfrm>
            <a:off x="899592" y="2924944"/>
            <a:ext cx="5904656" cy="1600438"/>
          </a:xfrm>
          <a:prstGeom prst="rect">
            <a:avLst/>
          </a:prstGeom>
        </p:spPr>
        <p:txBody>
          <a:bodyPr wrap="square">
            <a:spAutoFit/>
          </a:bodyPr>
          <a:lstStyle/>
          <a:p>
            <a:r>
              <a:rPr lang="en-CN" sz="2000" dirty="0">
                <a:solidFill>
                  <a:srgbClr val="011893"/>
                </a:solidFill>
              </a:rPr>
              <a:t>&gt; chisq &lt;- sum(resid(mod1, type='pearson')^2) </a:t>
            </a:r>
          </a:p>
          <a:p>
            <a:pPr marL="285750" indent="-285750">
              <a:buFont typeface="Wingdings" pitchFamily="2" charset="2"/>
              <a:buChar char="Ø"/>
            </a:pPr>
            <a:r>
              <a:rPr lang="en-CN" sz="2000" dirty="0">
                <a:solidFill>
                  <a:srgbClr val="011893"/>
                </a:solidFill>
              </a:rPr>
              <a:t>chisq/df.residual(mod1) </a:t>
            </a:r>
          </a:p>
          <a:p>
            <a:pPr marL="285750" indent="-285750">
              <a:buFont typeface="Wingdings" pitchFamily="2" charset="2"/>
              <a:buChar char="Ø"/>
            </a:pPr>
            <a:r>
              <a:rPr lang="en-CN" sz="2000" dirty="0">
                <a:solidFill>
                  <a:srgbClr val="011893"/>
                </a:solidFill>
              </a:rPr>
              <a:t>[1] 5.85938</a:t>
            </a:r>
          </a:p>
          <a:p>
            <a:pPr marL="285750" indent="-285750">
              <a:buFont typeface="Wingdings" pitchFamily="2" charset="2"/>
              <a:buChar char="Ø"/>
            </a:pPr>
            <a:r>
              <a:rPr lang="en-CN" sz="2000" dirty="0">
                <a:solidFill>
                  <a:srgbClr val="011893"/>
                </a:solidFill>
              </a:rPr>
              <a:t>## much greater than 1</a:t>
            </a:r>
          </a:p>
          <a:p>
            <a:endParaRPr lang="en-CN" dirty="0">
              <a:solidFill>
                <a:srgbClr val="011893"/>
              </a:solidFill>
            </a:endParaRPr>
          </a:p>
        </p:txBody>
      </p:sp>
      <p:sp>
        <p:nvSpPr>
          <p:cNvPr id="5" name="Rectangle 4">
            <a:extLst>
              <a:ext uri="{FF2B5EF4-FFF2-40B4-BE49-F238E27FC236}">
                <a16:creationId xmlns:a16="http://schemas.microsoft.com/office/drawing/2014/main" id="{CD2E9579-0D06-AB43-BB06-1DDF7314B82F}"/>
              </a:ext>
            </a:extLst>
          </p:cNvPr>
          <p:cNvSpPr/>
          <p:nvPr/>
        </p:nvSpPr>
        <p:spPr>
          <a:xfrm>
            <a:off x="678396" y="5661248"/>
            <a:ext cx="7787208" cy="707886"/>
          </a:xfrm>
          <a:prstGeom prst="rect">
            <a:avLst/>
          </a:prstGeom>
        </p:spPr>
        <p:txBody>
          <a:bodyPr wrap="square">
            <a:spAutoFit/>
          </a:bodyPr>
          <a:lstStyle/>
          <a:p>
            <a:pPr marL="342900" indent="-342900">
              <a:buFont typeface="Wingdings" pitchFamily="2" charset="2"/>
              <a:buChar char="Ø"/>
            </a:pPr>
            <a:r>
              <a:rPr lang="en-GB" sz="2000" dirty="0" err="1">
                <a:solidFill>
                  <a:srgbClr val="002060"/>
                </a:solidFill>
              </a:rPr>
              <a:t>dispersiontest</a:t>
            </a:r>
            <a:r>
              <a:rPr lang="en-GB" sz="2000" dirty="0">
                <a:solidFill>
                  <a:srgbClr val="002060"/>
                </a:solidFill>
              </a:rPr>
              <a:t>(glm1,alternative = "less")  #is </a:t>
            </a:r>
            <a:r>
              <a:rPr lang="en-GB" sz="2000" dirty="0" err="1">
                <a:solidFill>
                  <a:srgbClr val="002060"/>
                </a:solidFill>
              </a:rPr>
              <a:t>underdispersed</a:t>
            </a:r>
            <a:r>
              <a:rPr lang="en-GB" sz="2000" dirty="0">
                <a:solidFill>
                  <a:srgbClr val="002060"/>
                </a:solidFill>
              </a:rPr>
              <a:t>?</a:t>
            </a:r>
          </a:p>
          <a:p>
            <a:endParaRPr lang="en-CN" sz="2000" dirty="0">
              <a:solidFill>
                <a:srgbClr val="002060"/>
              </a:solidFill>
            </a:endParaRPr>
          </a:p>
        </p:txBody>
      </p:sp>
    </p:spTree>
    <p:extLst>
      <p:ext uri="{BB962C8B-B14F-4D97-AF65-F5344CB8AC3E}">
        <p14:creationId xmlns:p14="http://schemas.microsoft.com/office/powerpoint/2010/main" val="4225963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Normal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S</a:t>
            </a:r>
            <a:r>
              <a:rPr lang="en-NZ" altLang="en-CN" sz="2400" dirty="0" err="1"/>
              <a:t>ymmetric</a:t>
            </a:r>
            <a:r>
              <a:rPr lang="en-NZ" altLang="en-CN" sz="2400" dirty="0"/>
              <a:t>, continuous, unimodal, unbounded</a:t>
            </a:r>
          </a:p>
          <a:p>
            <a:pPr eaLnBrk="1" hangingPunct="1"/>
            <a:r>
              <a:rPr lang="en-US" altLang="en-CN" sz="2400" dirty="0"/>
              <a:t>U</a:t>
            </a:r>
            <a:r>
              <a:rPr lang="en-NZ" altLang="en-CN" sz="2400" dirty="0" err="1"/>
              <a:t>sed</a:t>
            </a:r>
            <a:r>
              <a:rPr lang="en-NZ" altLang="en-CN" sz="2400" dirty="0"/>
              <a:t> for:</a:t>
            </a:r>
          </a:p>
          <a:p>
            <a:pPr marL="638175" lvl="2" indent="-342900" eaLnBrk="1" hangingPunct="1">
              <a:buClr>
                <a:schemeClr val="tx2"/>
              </a:buClr>
            </a:pPr>
            <a:r>
              <a:rPr lang="en-GB" altLang="en-CN" sz="2400" dirty="0"/>
              <a:t>continuous variates (usually unbounded)</a:t>
            </a:r>
          </a:p>
          <a:p>
            <a:pPr marL="638175" lvl="2" indent="-342900" eaLnBrk="1" hangingPunct="1">
              <a:buClr>
                <a:schemeClr val="tx2"/>
              </a:buClr>
            </a:pPr>
            <a:r>
              <a:rPr lang="en-US" altLang="en-CN" sz="2400" dirty="0"/>
              <a:t>N</a:t>
            </a:r>
            <a:r>
              <a:rPr lang="en-GB" altLang="en-CN" sz="2400" dirty="0" err="1"/>
              <a:t>umerous</a:t>
            </a:r>
            <a:r>
              <a:rPr lang="en-GB" altLang="en-CN" sz="2400" dirty="0"/>
              <a:t> data (growth, flow rates, mass, </a:t>
            </a:r>
            <a:r>
              <a:rPr lang="en-US" altLang="en-CN" sz="2400" dirty="0"/>
              <a:t>e</a:t>
            </a:r>
            <a:r>
              <a:rPr lang="en-GB" altLang="en-CN" sz="2400" dirty="0" err="1"/>
              <a:t>tc</a:t>
            </a:r>
            <a:r>
              <a:rPr lang="en-GB" altLang="en-CN" sz="2400" dirty="0"/>
              <a:t>)</a:t>
            </a:r>
          </a:p>
          <a:p>
            <a:pPr marL="638175" lvl="2" indent="-342900" eaLnBrk="1" hangingPunct="1">
              <a:buClr>
                <a:schemeClr val="tx2"/>
              </a:buClr>
            </a:pPr>
            <a:endParaRPr lang="en-NZ" altLang="en-CN" sz="2400" dirty="0"/>
          </a:p>
          <a:p>
            <a:pPr eaLnBrk="1" hangingPunct="1"/>
            <a:r>
              <a:rPr lang="en-US" altLang="en-CN" sz="2400" dirty="0"/>
              <a:t>Properties</a:t>
            </a:r>
            <a:r>
              <a:rPr lang="en-NZ" altLang="en-CN" sz="2400" dirty="0"/>
              <a:t>:</a:t>
            </a:r>
          </a:p>
          <a:p>
            <a:pPr lvl="1" eaLnBrk="1" hangingPunct="1"/>
            <a:r>
              <a:rPr lang="en-GB" altLang="en-CN" sz="2400" dirty="0"/>
              <a:t>mean (</a:t>
            </a:r>
            <a:r>
              <a:rPr lang="en-GB" altLang="en-CN" sz="2400" i="1" dirty="0" err="1"/>
              <a:t>μ</a:t>
            </a:r>
            <a:r>
              <a:rPr lang="en-GB" altLang="en-CN" sz="2400" dirty="0"/>
              <a:t>) and variance (σ</a:t>
            </a:r>
            <a:r>
              <a:rPr lang="en-GB" altLang="en-CN" sz="2400" baseline="30000" dirty="0"/>
              <a:t>2</a:t>
            </a:r>
            <a:r>
              <a:rPr lang="en-GB" altLang="en-CN" sz="2400" dirty="0"/>
              <a:t>)</a:t>
            </a:r>
            <a:endParaRPr lang="en-NZ" altLang="en-CN" sz="2400" b="1" dirty="0"/>
          </a:p>
          <a:p>
            <a:pPr lvl="1" eaLnBrk="1" hangingPunct="1"/>
            <a:r>
              <a:rPr lang="en-GB" altLang="en-CN" sz="2400" dirty="0"/>
              <a:t>σ</a:t>
            </a:r>
            <a:r>
              <a:rPr lang="en-GB" altLang="en-CN" sz="2400" baseline="30000" dirty="0"/>
              <a:t>2 </a:t>
            </a:r>
            <a:r>
              <a:rPr lang="en-GB" altLang="en-CN" sz="2400" dirty="0"/>
              <a:t>constant and </a:t>
            </a:r>
            <a:r>
              <a:rPr lang="en-GB" altLang="en-CN" sz="2400" u="sng" dirty="0" err="1"/>
              <a:t>indept</a:t>
            </a:r>
            <a:r>
              <a:rPr lang="en-GB" altLang="en-CN" sz="2400" dirty="0"/>
              <a:t>. </a:t>
            </a:r>
            <a:r>
              <a:rPr lang="en-US" altLang="en-CN" sz="2400" dirty="0"/>
              <a:t>o</a:t>
            </a:r>
            <a:r>
              <a:rPr lang="en-GB" altLang="en-CN" sz="2400" dirty="0"/>
              <a:t>f </a:t>
            </a:r>
            <a:r>
              <a:rPr lang="en-GB" altLang="en-CN" sz="2400" i="1" dirty="0" err="1"/>
              <a:t>μ</a:t>
            </a:r>
            <a:endParaRPr lang="en-GB" altLang="en-CN" sz="2400" dirty="0"/>
          </a:p>
          <a:p>
            <a:pPr lvl="1" eaLnBrk="1" hangingPunct="1"/>
            <a:r>
              <a:rPr lang="en-US" altLang="en-CN" sz="2400" dirty="0"/>
              <a:t>U</a:t>
            </a:r>
            <a:r>
              <a:rPr lang="en-GB" altLang="en-CN" sz="2400" dirty="0" err="1"/>
              <a:t>nbounded</a:t>
            </a:r>
            <a:r>
              <a:rPr lang="en-GB" altLang="en-CN" sz="2400" dirty="0"/>
              <a:t>: (-</a:t>
            </a:r>
            <a:r>
              <a:rPr lang="en-US" altLang="en-CN" sz="2400" dirty="0"/>
              <a:t>∞ </a:t>
            </a:r>
            <a:r>
              <a:rPr lang="en-GB" altLang="en-CN" sz="2400" dirty="0"/>
              <a:t>, </a:t>
            </a:r>
            <a:r>
              <a:rPr lang="en-US" altLang="en-CN" sz="2400" dirty="0"/>
              <a:t>∞</a:t>
            </a:r>
            <a:r>
              <a:rPr lang="en-GB" altLang="en-CN" sz="2400" dirty="0"/>
              <a:t>)</a:t>
            </a:r>
          </a:p>
          <a:p>
            <a:pPr lvl="1" eaLnBrk="1" hangingPunct="1">
              <a:buFont typeface="Wingdings" pitchFamily="2" charset="2"/>
              <a:buNone/>
            </a:pPr>
            <a:r>
              <a:rPr lang="en-GB" altLang="en-CN" sz="2400" dirty="0"/>
              <a:t>	</a:t>
            </a:r>
          </a:p>
        </p:txBody>
      </p:sp>
      <p:pic>
        <p:nvPicPr>
          <p:cNvPr id="19459" name="Picture 4">
            <a:extLst>
              <a:ext uri="{FF2B5EF4-FFF2-40B4-BE49-F238E27FC236}">
                <a16:creationId xmlns:a16="http://schemas.microsoft.com/office/drawing/2014/main" id="{294AD213-DCB4-8248-BCC8-59F04AC75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3698875"/>
            <a:ext cx="3527425"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FDA479B1-31CD-4C46-9313-F431CBA64604}"/>
              </a:ext>
            </a:extLst>
          </p:cNvPr>
          <p:cNvSpPr>
            <a:spLocks noGrp="1" noChangeArrowheads="1"/>
          </p:cNvSpPr>
          <p:nvPr>
            <p:ph type="title"/>
          </p:nvPr>
        </p:nvSpPr>
        <p:spPr/>
        <p:txBody>
          <a:bodyPr/>
          <a:lstStyle/>
          <a:p>
            <a:pPr eaLnBrk="1" hangingPunct="1">
              <a:defRPr/>
            </a:pPr>
            <a:r>
              <a:rPr lang="en-NZ" b="0" dirty="0">
                <a:cs typeface="+mj-cs"/>
              </a:rPr>
              <a:t>Dispersion test visually</a:t>
            </a:r>
            <a:endParaRPr lang="en-GB" b="0" dirty="0">
              <a:cs typeface="+mj-cs"/>
            </a:endParaRPr>
          </a:p>
        </p:txBody>
      </p:sp>
      <p:sp>
        <p:nvSpPr>
          <p:cNvPr id="260099" name="Rectangle 3">
            <a:extLst>
              <a:ext uri="{FF2B5EF4-FFF2-40B4-BE49-F238E27FC236}">
                <a16:creationId xmlns:a16="http://schemas.microsoft.com/office/drawing/2014/main" id="{98321BF0-FB85-404B-9C38-27868D1A0B6F}"/>
              </a:ext>
            </a:extLst>
          </p:cNvPr>
          <p:cNvSpPr>
            <a:spLocks noGrp="1" noChangeArrowheads="1"/>
          </p:cNvSpPr>
          <p:nvPr>
            <p:ph type="body" idx="1"/>
          </p:nvPr>
        </p:nvSpPr>
        <p:spPr>
          <a:xfrm>
            <a:off x="457200" y="1719263"/>
            <a:ext cx="8229600" cy="4733925"/>
          </a:xfrm>
        </p:spPr>
        <p:txBody>
          <a:bodyPr/>
          <a:lstStyle/>
          <a:p>
            <a:pPr eaLnBrk="1" hangingPunct="1">
              <a:buFont typeface="Wingdings" charset="0"/>
              <a:buChar char="l"/>
              <a:defRPr/>
            </a:pPr>
            <a:r>
              <a:rPr lang="en-GB" sz="2800" dirty="0">
                <a:cs typeface="+mn-cs"/>
              </a:rPr>
              <a:t>We can also check the homogeneity plot</a:t>
            </a: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r>
              <a:rPr lang="en-GB" sz="2800" dirty="0">
                <a:cs typeface="+mn-cs"/>
              </a:rPr>
              <a:t>Here you can see that the average standardised residual is &gt;1 for the one group</a:t>
            </a: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GB" sz="2800" dirty="0">
              <a:cs typeface="+mn-cs"/>
            </a:endParaRPr>
          </a:p>
          <a:p>
            <a:pPr eaLnBrk="1" hangingPunct="1">
              <a:buFont typeface="Wingdings" charset="0"/>
              <a:buChar char="l"/>
              <a:defRPr/>
            </a:pPr>
            <a:endParaRPr lang="en-NZ" sz="2800" dirty="0">
              <a:cs typeface="+mn-cs"/>
            </a:endParaRPr>
          </a:p>
          <a:p>
            <a:pPr eaLnBrk="1" hangingPunct="1">
              <a:buFont typeface="Wingdings" charset="0"/>
              <a:buChar char="l"/>
              <a:defRPr/>
            </a:pPr>
            <a:endParaRPr lang="en-NZ" sz="2800" dirty="0">
              <a:cs typeface="+mn-cs"/>
            </a:endParaRPr>
          </a:p>
          <a:p>
            <a:pPr eaLnBrk="1" hangingPunct="1">
              <a:buFont typeface="Wingdings" charset="0"/>
              <a:buChar char="l"/>
              <a:defRPr/>
            </a:pPr>
            <a:endParaRPr lang="en-NZ" sz="2800" dirty="0">
              <a:cs typeface="+mn-cs"/>
            </a:endParaRPr>
          </a:p>
        </p:txBody>
      </p:sp>
      <p:pic>
        <p:nvPicPr>
          <p:cNvPr id="3" name="Picture 2">
            <a:extLst>
              <a:ext uri="{FF2B5EF4-FFF2-40B4-BE49-F238E27FC236}">
                <a16:creationId xmlns:a16="http://schemas.microsoft.com/office/drawing/2014/main" id="{74D1822B-551A-E347-A42F-4E0AE5E450FF}"/>
              </a:ext>
            </a:extLst>
          </p:cNvPr>
          <p:cNvPicPr>
            <a:picLocks noChangeAspect="1"/>
          </p:cNvPicPr>
          <p:nvPr/>
        </p:nvPicPr>
        <p:blipFill>
          <a:blip r:embed="rId2"/>
          <a:stretch>
            <a:fillRect/>
          </a:stretch>
        </p:blipFill>
        <p:spPr>
          <a:xfrm>
            <a:off x="5117651" y="2348880"/>
            <a:ext cx="3734242" cy="2376264"/>
          </a:xfrm>
          <a:prstGeom prst="rect">
            <a:avLst/>
          </a:prstGeom>
        </p:spPr>
      </p:pic>
      <p:sp>
        <p:nvSpPr>
          <p:cNvPr id="4" name="Rectangle 3">
            <a:extLst>
              <a:ext uri="{FF2B5EF4-FFF2-40B4-BE49-F238E27FC236}">
                <a16:creationId xmlns:a16="http://schemas.microsoft.com/office/drawing/2014/main" id="{590FF09A-6755-004D-A525-1E1271344460}"/>
              </a:ext>
            </a:extLst>
          </p:cNvPr>
          <p:cNvSpPr/>
          <p:nvPr/>
        </p:nvSpPr>
        <p:spPr>
          <a:xfrm>
            <a:off x="755576" y="2998403"/>
            <a:ext cx="4957911" cy="1077218"/>
          </a:xfrm>
          <a:prstGeom prst="rect">
            <a:avLst/>
          </a:prstGeom>
        </p:spPr>
        <p:txBody>
          <a:bodyPr wrap="square">
            <a:spAutoFit/>
          </a:bodyPr>
          <a:lstStyle/>
          <a:p>
            <a:r>
              <a:rPr lang="en-CN" sz="1600" dirty="0">
                <a:solidFill>
                  <a:srgbClr val="011893"/>
                </a:solidFill>
              </a:rPr>
              <a:t>resids &lt;- resid(mod1, type='pearson')</a:t>
            </a:r>
          </a:p>
          <a:p>
            <a:r>
              <a:rPr lang="en-CN" sz="1600" dirty="0">
                <a:solidFill>
                  <a:srgbClr val="011893"/>
                </a:solidFill>
              </a:rPr>
              <a:t>fitted &lt;- fitted(mod1)</a:t>
            </a:r>
          </a:p>
          <a:p>
            <a:r>
              <a:rPr lang="en-CN" sz="1600" dirty="0">
                <a:solidFill>
                  <a:srgbClr val="011893"/>
                </a:solidFill>
              </a:rPr>
              <a:t>plot(sqrt(abs(resids))~ fitted) </a:t>
            </a:r>
          </a:p>
          <a:p>
            <a:r>
              <a:rPr lang="en-CN" sz="1600" dirty="0">
                <a:solidFill>
                  <a:srgbClr val="011893"/>
                </a:solidFill>
              </a:rPr>
              <a:t>lines(lowess(sqrt(abs(resids))~fitted), col='red')</a:t>
            </a:r>
          </a:p>
        </p:txBody>
      </p:sp>
    </p:spTree>
    <p:extLst>
      <p:ext uri="{BB962C8B-B14F-4D97-AF65-F5344CB8AC3E}">
        <p14:creationId xmlns:p14="http://schemas.microsoft.com/office/powerpoint/2010/main" val="2331082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FDA479B1-31CD-4C46-9313-F431CBA64604}"/>
              </a:ext>
            </a:extLst>
          </p:cNvPr>
          <p:cNvSpPr>
            <a:spLocks noGrp="1" noChangeArrowheads="1"/>
          </p:cNvSpPr>
          <p:nvPr>
            <p:ph type="title"/>
          </p:nvPr>
        </p:nvSpPr>
        <p:spPr>
          <a:xfrm>
            <a:off x="457200" y="260648"/>
            <a:ext cx="7543800" cy="1295400"/>
          </a:xfrm>
        </p:spPr>
        <p:txBody>
          <a:bodyPr/>
          <a:lstStyle/>
          <a:p>
            <a:pPr eaLnBrk="1" hangingPunct="1">
              <a:defRPr/>
            </a:pPr>
            <a:r>
              <a:rPr lang="en-NZ" b="0" dirty="0">
                <a:cs typeface="+mj-cs"/>
              </a:rPr>
              <a:t>Dealing with dispersion problems</a:t>
            </a:r>
            <a:endParaRPr lang="en-GB" b="0" dirty="0">
              <a:cs typeface="+mj-cs"/>
            </a:endParaRPr>
          </a:p>
        </p:txBody>
      </p:sp>
      <p:sp>
        <p:nvSpPr>
          <p:cNvPr id="260099" name="Rectangle 3">
            <a:extLst>
              <a:ext uri="{FF2B5EF4-FFF2-40B4-BE49-F238E27FC236}">
                <a16:creationId xmlns:a16="http://schemas.microsoft.com/office/drawing/2014/main" id="{98321BF0-FB85-404B-9C38-27868D1A0B6F}"/>
              </a:ext>
            </a:extLst>
          </p:cNvPr>
          <p:cNvSpPr>
            <a:spLocks noGrp="1" noChangeArrowheads="1"/>
          </p:cNvSpPr>
          <p:nvPr>
            <p:ph type="body" idx="1"/>
          </p:nvPr>
        </p:nvSpPr>
        <p:spPr>
          <a:xfrm>
            <a:off x="457200" y="1844824"/>
            <a:ext cx="8507288" cy="4248324"/>
          </a:xfrm>
        </p:spPr>
        <p:txBody>
          <a:bodyPr/>
          <a:lstStyle/>
          <a:p>
            <a:pPr eaLnBrk="1" hangingPunct="1">
              <a:buFont typeface="Wingdings" charset="0"/>
              <a:buChar char="l"/>
              <a:defRPr/>
            </a:pPr>
            <a:r>
              <a:rPr lang="en-GB" sz="2800" dirty="0"/>
              <a:t>1. Use Quasi distributions (hatchet fix)</a:t>
            </a:r>
          </a:p>
          <a:p>
            <a:pPr lvl="1" eaLnBrk="1" hangingPunct="1">
              <a:buFont typeface="Wingdings" charset="0"/>
              <a:buChar char="l"/>
              <a:defRPr/>
            </a:pPr>
            <a:r>
              <a:rPr lang="en-GB" dirty="0" err="1"/>
              <a:t>Quasipoisson</a:t>
            </a:r>
            <a:r>
              <a:rPr lang="en-GB" dirty="0"/>
              <a:t> and Quasibinomial </a:t>
            </a:r>
          </a:p>
          <a:p>
            <a:pPr lvl="1" eaLnBrk="1" hangingPunct="1">
              <a:buFont typeface="Wingdings" charset="0"/>
              <a:buChar char="l"/>
              <a:defRPr/>
            </a:pPr>
            <a:r>
              <a:rPr lang="en-GB" dirty="0">
                <a:solidFill>
                  <a:srgbClr val="FF0000"/>
                </a:solidFill>
              </a:rPr>
              <a:t>[these don’t generate real likelihoods]</a:t>
            </a:r>
          </a:p>
          <a:p>
            <a:pPr eaLnBrk="1" hangingPunct="1">
              <a:buFont typeface="Wingdings" charset="0"/>
              <a:buChar char="l"/>
              <a:defRPr/>
            </a:pPr>
            <a:endParaRPr lang="en-GB" sz="1000" dirty="0"/>
          </a:p>
          <a:p>
            <a:pPr eaLnBrk="1" hangingPunct="1">
              <a:buFont typeface="Wingdings" charset="0"/>
              <a:buChar char="l"/>
              <a:defRPr/>
            </a:pPr>
            <a:r>
              <a:rPr lang="en-GB" sz="2800" dirty="0"/>
              <a:t>2. Try alternative proper distributions [likelihoods]</a:t>
            </a:r>
          </a:p>
          <a:p>
            <a:pPr lvl="1" eaLnBrk="1" hangingPunct="1">
              <a:buFont typeface="Wingdings" charset="0"/>
              <a:buChar char="l"/>
              <a:defRPr/>
            </a:pPr>
            <a:r>
              <a:rPr lang="en-GB" dirty="0"/>
              <a:t>Think more about the properties of the model?</a:t>
            </a:r>
          </a:p>
          <a:p>
            <a:pPr lvl="1" eaLnBrk="1" hangingPunct="1">
              <a:buFont typeface="Wingdings" charset="0"/>
              <a:buChar char="l"/>
              <a:defRPr/>
            </a:pPr>
            <a:r>
              <a:rPr lang="en-GB" u="sng" dirty="0"/>
              <a:t>Pure variance inflation</a:t>
            </a:r>
            <a:r>
              <a:rPr lang="en-GB" dirty="0"/>
              <a:t>: Generalised Poisson models, Negative binomial models;   GLMMs with observation level random effects</a:t>
            </a:r>
          </a:p>
          <a:p>
            <a:pPr lvl="1" eaLnBrk="1" hangingPunct="1">
              <a:buFont typeface="Wingdings" charset="0"/>
              <a:buChar char="l"/>
              <a:defRPr/>
            </a:pPr>
            <a:r>
              <a:rPr lang="en-GB" u="sng" dirty="0"/>
              <a:t>Mixed process distributions</a:t>
            </a:r>
            <a:r>
              <a:rPr lang="en-GB" dirty="0"/>
              <a:t>: zero-inflation models; hurdle models</a:t>
            </a:r>
          </a:p>
        </p:txBody>
      </p:sp>
    </p:spTree>
    <p:extLst>
      <p:ext uri="{BB962C8B-B14F-4D97-AF65-F5344CB8AC3E}">
        <p14:creationId xmlns:p14="http://schemas.microsoft.com/office/powerpoint/2010/main" val="1593820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6118540A-B54B-8349-934A-A98C0EB965C9}"/>
              </a:ext>
            </a:extLst>
          </p:cNvPr>
          <p:cNvSpPr>
            <a:spLocks noGrp="1" noChangeArrowheads="1"/>
          </p:cNvSpPr>
          <p:nvPr>
            <p:ph type="title"/>
          </p:nvPr>
        </p:nvSpPr>
        <p:spPr/>
        <p:txBody>
          <a:bodyPr/>
          <a:lstStyle/>
          <a:p>
            <a:pPr eaLnBrk="1" hangingPunct="1">
              <a:defRPr/>
            </a:pPr>
            <a:r>
              <a:rPr lang="en-NZ" dirty="0"/>
              <a:t>Quasi-likelihood</a:t>
            </a:r>
            <a:endParaRPr lang="en-GB" dirty="0">
              <a:cs typeface="+mj-cs"/>
            </a:endParaRPr>
          </a:p>
        </p:txBody>
      </p:sp>
      <p:sp>
        <p:nvSpPr>
          <p:cNvPr id="63490" name="Rectangle 3">
            <a:extLst>
              <a:ext uri="{FF2B5EF4-FFF2-40B4-BE49-F238E27FC236}">
                <a16:creationId xmlns:a16="http://schemas.microsoft.com/office/drawing/2014/main" id="{EA3BA5BF-DF50-A84B-9A09-2A3B59D8CCDF}"/>
              </a:ext>
            </a:extLst>
          </p:cNvPr>
          <p:cNvSpPr>
            <a:spLocks noGrp="1" noChangeArrowheads="1"/>
          </p:cNvSpPr>
          <p:nvPr>
            <p:ph type="body" idx="1"/>
          </p:nvPr>
        </p:nvSpPr>
        <p:spPr>
          <a:xfrm>
            <a:off x="457200" y="1719263"/>
            <a:ext cx="8435975" cy="4733925"/>
          </a:xfrm>
        </p:spPr>
        <p:txBody>
          <a:bodyPr/>
          <a:lstStyle/>
          <a:p>
            <a:pPr eaLnBrk="1" hangingPunct="1"/>
            <a:r>
              <a:rPr lang="en-NZ" altLang="en-CN" sz="2400" b="1" dirty="0"/>
              <a:t>Solution: </a:t>
            </a:r>
            <a:r>
              <a:rPr lang="en-NZ" altLang="en-CN" sz="2400" dirty="0"/>
              <a:t>allow the variance to have a multiplicative dispersion factor, </a:t>
            </a:r>
            <a:r>
              <a:rPr lang="en-NZ" altLang="en-CN" sz="2400" dirty="0" err="1"/>
              <a:t>ϕ</a:t>
            </a:r>
            <a:endParaRPr lang="en-NZ" altLang="en-CN" sz="2400" dirty="0"/>
          </a:p>
          <a:p>
            <a:pPr eaLnBrk="1" hangingPunct="1"/>
            <a:endParaRPr lang="en-NZ" altLang="en-CN" sz="1000" dirty="0"/>
          </a:p>
          <a:p>
            <a:pPr eaLnBrk="1" hangingPunct="1">
              <a:buFont typeface="Wingdings" pitchFamily="2" charset="2"/>
              <a:buNone/>
            </a:pPr>
            <a:r>
              <a:rPr lang="en-NZ" altLang="en-CN" sz="2400" dirty="0"/>
              <a:t>1. Binomial: Var(y) = </a:t>
            </a:r>
            <a:r>
              <a:rPr lang="en-NZ" altLang="en-CN" sz="2400" dirty="0" err="1"/>
              <a:t>ϕμ</a:t>
            </a:r>
            <a:r>
              <a:rPr lang="en-NZ" altLang="en-CN" sz="2400" dirty="0"/>
              <a:t>(1-μ)</a:t>
            </a:r>
          </a:p>
          <a:p>
            <a:pPr eaLnBrk="1" hangingPunct="1">
              <a:buFont typeface="Wingdings" pitchFamily="2" charset="2"/>
              <a:buNone/>
            </a:pPr>
            <a:r>
              <a:rPr lang="en-NZ" altLang="en-CN" sz="2400" dirty="0"/>
              <a:t>2. Poisson: Var(y) = </a:t>
            </a:r>
            <a:r>
              <a:rPr lang="en-NZ" altLang="en-CN" sz="2400" dirty="0" err="1"/>
              <a:t>ϕμ</a:t>
            </a:r>
            <a:endParaRPr lang="en-NZ" altLang="en-CN" sz="2400" dirty="0"/>
          </a:p>
          <a:p>
            <a:pPr eaLnBrk="1" hangingPunct="1">
              <a:buFont typeface="Wingdings" pitchFamily="2" charset="2"/>
              <a:buNone/>
            </a:pPr>
            <a:endParaRPr lang="en-NZ" altLang="en-CN" sz="1000" dirty="0"/>
          </a:p>
          <a:p>
            <a:pPr eaLnBrk="1" hangingPunct="1"/>
            <a:r>
              <a:rPr lang="en-NZ" altLang="en-CN" sz="2400" dirty="0"/>
              <a:t>Models fit using maximum-likelihood approach &amp; parameter estimates don</a:t>
            </a:r>
            <a:r>
              <a:rPr lang="fr-FR" altLang="en-US" sz="2400" dirty="0"/>
              <a:t>’</a:t>
            </a:r>
            <a:r>
              <a:rPr lang="en-NZ" altLang="ja-JP" sz="2400" dirty="0"/>
              <a:t>t change; residual errors are </a:t>
            </a:r>
            <a:r>
              <a:rPr lang="en-NZ" altLang="ja-JP" sz="2400" dirty="0" err="1"/>
              <a:t>posthoc</a:t>
            </a:r>
            <a:r>
              <a:rPr lang="en-NZ" altLang="ja-JP" sz="2400" dirty="0"/>
              <a:t> rescaled</a:t>
            </a:r>
          </a:p>
          <a:p>
            <a:pPr eaLnBrk="1" hangingPunct="1"/>
            <a:endParaRPr lang="en-NZ" altLang="ja-JP" sz="1000" dirty="0"/>
          </a:p>
          <a:p>
            <a:pPr eaLnBrk="1" hangingPunct="1"/>
            <a:r>
              <a:rPr lang="en-GB" altLang="en-CN" sz="2400" dirty="0"/>
              <a:t>In R, we specify quasi likelihood in the family command, e.g., </a:t>
            </a:r>
            <a:r>
              <a:rPr lang="en-GB" altLang="en-CN" sz="2400" dirty="0">
                <a:latin typeface="Courier New" panose="02070309020205020404" pitchFamily="49" charset="0"/>
              </a:rPr>
              <a:t>family=</a:t>
            </a:r>
            <a:r>
              <a:rPr lang="en-GB" altLang="en-CN" sz="2400" dirty="0" err="1">
                <a:latin typeface="Courier New" panose="02070309020205020404" pitchFamily="49" charset="0"/>
              </a:rPr>
              <a:t>quasipoisson</a:t>
            </a:r>
            <a:r>
              <a:rPr lang="en-GB" altLang="en-CN" sz="2400" dirty="0"/>
              <a:t> and then when we conduct the analysis of deviance using an F ratio instead of </a:t>
            </a:r>
            <a:r>
              <a:rPr lang="en-GB" altLang="en-CN" sz="2400" dirty="0">
                <a:sym typeface="Symbol" pitchFamily="2" charset="2"/>
              </a:rPr>
              <a:t></a:t>
            </a:r>
            <a:r>
              <a:rPr lang="en-GB" altLang="en-CN" sz="2400" baseline="30000" dirty="0"/>
              <a:t>2</a:t>
            </a:r>
            <a:r>
              <a:rPr lang="en-GB" altLang="en-CN" sz="2400" dirty="0"/>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p:txBody>
          <a:bodyPr/>
          <a:lstStyle/>
          <a:p>
            <a:pPr eaLnBrk="1" hangingPunct="1">
              <a:defRPr/>
            </a:pPr>
            <a:r>
              <a:rPr lang="en-NZ" dirty="0">
                <a:cs typeface="+mj-cs"/>
              </a:rPr>
              <a:t>Negative binomial</a:t>
            </a:r>
            <a:endParaRPr lang="en-GB" dirty="0">
              <a:cs typeface="+mj-cs"/>
            </a:endParaRPr>
          </a:p>
        </p:txBody>
      </p:sp>
      <mc:AlternateContent xmlns:mc="http://schemas.openxmlformats.org/markup-compatibility/2006">
        <mc:Choice xmlns:a14="http://schemas.microsoft.com/office/drawing/2010/main" Requires="a14">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57200" y="1700808"/>
                <a:ext cx="8229600" cy="4602162"/>
              </a:xfrm>
            </p:spPr>
            <p:txBody>
              <a:bodyPr/>
              <a:lstStyle/>
              <a:p>
                <a:pPr eaLnBrk="1" hangingPunct="1"/>
                <a:r>
                  <a:rPr lang="en-NZ" altLang="en-CN" sz="2400" dirty="0"/>
                  <a:t>Recommended for overdispersion</a:t>
                </a:r>
              </a:p>
              <a:p>
                <a:pPr eaLnBrk="1" hangingPunct="1"/>
                <a:r>
                  <a:rPr lang="en-NZ" altLang="en-CN" sz="2400" dirty="0"/>
                  <a:t>Recall that in a Poisson model, var = mean.</a:t>
                </a:r>
              </a:p>
              <a:p>
                <a:pPr eaLnBrk="1" hangingPunct="1"/>
                <a:r>
                  <a:rPr lang="en-NZ" altLang="en-CN" sz="2400" dirty="0"/>
                  <a:t>This seriously constrains the shape of the distribution</a:t>
                </a:r>
              </a:p>
              <a:p>
                <a:pPr eaLnBrk="1" hangingPunct="1"/>
                <a:endParaRPr lang="en-NZ" altLang="en-CN" sz="1000" dirty="0"/>
              </a:p>
              <a:p>
                <a:pPr eaLnBrk="1" hangingPunct="1"/>
                <a:r>
                  <a:rPr lang="en-NZ" altLang="en-CN" sz="2400" dirty="0"/>
                  <a:t>NB is a compound distribution that allows the value of lambda (and thus the </a:t>
                </a:r>
                <a:r>
                  <a:rPr lang="en-NZ" altLang="en-CN" sz="2400" dirty="0" err="1"/>
                  <a:t>poisson</a:t>
                </a:r>
                <a:r>
                  <a:rPr lang="en-NZ" altLang="en-CN" sz="2400" dirty="0"/>
                  <a:t> rate model) to change according to a gamma distribution</a:t>
                </a:r>
              </a:p>
              <a:p>
                <a:pPr eaLnBrk="1" hangingPunct="1"/>
                <a:endParaRPr lang="en-NZ" altLang="en-CN" sz="2400" dirty="0"/>
              </a:p>
              <a:p>
                <a:pPr eaLnBrk="1" hangingPunct="1"/>
                <a:endParaRPr lang="en-NZ" altLang="en-CN" sz="1400" dirty="0"/>
              </a:p>
              <a:p>
                <a:pPr eaLnBrk="1" hangingPunct="1"/>
                <a:endParaRPr lang="en-NZ" altLang="en-CN" sz="2400" dirty="0"/>
              </a:p>
              <a:p>
                <a:pPr eaLnBrk="1" hangingPunct="1"/>
                <a:r>
                  <a:rPr lang="en-NZ" altLang="en-CN" sz="2400" dirty="0"/>
                  <a:t>This model allows the variance estimate to have a more complex relationship with the mean: </a:t>
                </a:r>
                <a14:m>
                  <m:oMath xmlns:m="http://schemas.openxmlformats.org/officeDocument/2006/math">
                    <m:r>
                      <a:rPr lang="en-CN" i="1">
                        <a:latin typeface="Cambria Math" panose="02040503050406030204" pitchFamily="18" charset="0"/>
                      </a:rPr>
                      <m:t>𝜎</m:t>
                    </m:r>
                    <m:r>
                      <a:rPr lang="en-US" b="0" i="1" baseline="30000" smtClean="0">
                        <a:latin typeface="Cambria Math" panose="02040503050406030204" pitchFamily="18" charset="0"/>
                      </a:rPr>
                      <m:t>2</m:t>
                    </m:r>
                  </m:oMath>
                </a14:m>
                <a:r>
                  <a:rPr lang="en-NZ" altLang="en-CN" sz="2400" dirty="0"/>
                  <a:t> = </a:t>
                </a:r>
                <a14:m>
                  <m:oMath xmlns:m="http://schemas.openxmlformats.org/officeDocument/2006/math">
                    <m:r>
                      <a:rPr lang="en-CN" i="1">
                        <a:latin typeface="Cambria Math" panose="02040503050406030204" pitchFamily="18" charset="0"/>
                      </a:rPr>
                      <m:t>𝜇</m:t>
                    </m:r>
                  </m:oMath>
                </a14:m>
                <a:r>
                  <a:rPr lang="en-CN" sz="2400" dirty="0">
                    <a:effectLst/>
                  </a:rPr>
                  <a:t> + </a:t>
                </a:r>
                <a14:m>
                  <m:oMath xmlns:m="http://schemas.openxmlformats.org/officeDocument/2006/math">
                    <m:r>
                      <a:rPr lang="en-CN" i="1">
                        <a:latin typeface="Cambria Math" panose="02040503050406030204" pitchFamily="18" charset="0"/>
                      </a:rPr>
                      <m:t>𝜇</m:t>
                    </m:r>
                    <m:r>
                      <a:rPr lang="en-US" b="0" i="1" baseline="30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CN" sz="2400" dirty="0">
                    <a:effectLst/>
                  </a:rPr>
                  <a:t> </a:t>
                </a:r>
                <a:endParaRPr lang="en-NZ" altLang="en-CN" sz="2400" dirty="0"/>
              </a:p>
            </p:txBody>
          </p:sp>
        </mc:Choice>
        <mc:Fallback>
          <p:sp>
            <p:nvSpPr>
              <p:cNvPr id="64514" name="Rectangle 3">
                <a:extLst>
                  <a:ext uri="{FF2B5EF4-FFF2-40B4-BE49-F238E27FC236}">
                    <a16:creationId xmlns:a16="http://schemas.microsoft.com/office/drawing/2014/main" id="{8D8C20BD-72FA-0E4D-A999-14AD35F180DC}"/>
                  </a:ext>
                </a:extLst>
              </p:cNvPr>
              <p:cNvSpPr>
                <a:spLocks noGrp="1" noRot="1" noChangeAspect="1" noMove="1" noResize="1" noEditPoints="1" noAdjustHandles="1" noChangeArrowheads="1" noChangeShapeType="1" noTextEdit="1"/>
              </p:cNvSpPr>
              <p:nvPr>
                <p:ph type="body" idx="1"/>
              </p:nvPr>
            </p:nvSpPr>
            <p:spPr>
              <a:xfrm>
                <a:off x="457200" y="1700808"/>
                <a:ext cx="8229600" cy="4602162"/>
              </a:xfrm>
              <a:blipFill>
                <a:blip r:embed="rId2"/>
                <a:stretch>
                  <a:fillRect l="-463" t="-824" b="-4945"/>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5D767E71-5224-BE4C-8152-501187D7A515}"/>
              </a:ext>
            </a:extLst>
          </p:cNvPr>
          <p:cNvPicPr>
            <a:picLocks noChangeAspect="1"/>
          </p:cNvPicPr>
          <p:nvPr/>
        </p:nvPicPr>
        <p:blipFill>
          <a:blip r:embed="rId3"/>
          <a:stretch>
            <a:fillRect/>
          </a:stretch>
        </p:blipFill>
        <p:spPr>
          <a:xfrm>
            <a:off x="633581" y="4467249"/>
            <a:ext cx="7367419" cy="1086222"/>
          </a:xfrm>
          <a:prstGeom prst="rect">
            <a:avLst/>
          </a:prstGeom>
        </p:spPr>
      </p:pic>
    </p:spTree>
    <p:extLst>
      <p:ext uri="{BB962C8B-B14F-4D97-AF65-F5344CB8AC3E}">
        <p14:creationId xmlns:p14="http://schemas.microsoft.com/office/powerpoint/2010/main" val="3963880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p:txBody>
          <a:bodyPr/>
          <a:lstStyle/>
          <a:p>
            <a:pPr eaLnBrk="1" hangingPunct="1">
              <a:defRPr/>
            </a:pPr>
            <a:r>
              <a:rPr lang="en-NZ" dirty="0">
                <a:cs typeface="+mj-cs"/>
              </a:rPr>
              <a:t>Conway-Maxwell Poisson</a:t>
            </a:r>
            <a:endParaRPr lang="en-GB" dirty="0">
              <a:cs typeface="+mj-cs"/>
            </a:endParaRPr>
          </a:p>
        </p:txBody>
      </p:sp>
      <mc:AlternateContent xmlns:mc="http://schemas.openxmlformats.org/markup-compatibility/2006">
        <mc:Choice xmlns:a14="http://schemas.microsoft.com/office/drawing/2010/main" Requires="a14">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57200" y="2133600"/>
                <a:ext cx="8229600" cy="4602162"/>
              </a:xfrm>
            </p:spPr>
            <p:txBody>
              <a:bodyPr/>
              <a:lstStyle/>
              <a:p>
                <a:pPr eaLnBrk="1" hangingPunct="1"/>
                <a:r>
                  <a:rPr lang="en-NZ" altLang="en-CN" sz="2400" dirty="0"/>
                  <a:t>CMP distribution recommended for under-dispersion</a:t>
                </a:r>
              </a:p>
              <a:p>
                <a:pPr eaLnBrk="1" hangingPunct="1"/>
                <a:r>
                  <a:rPr lang="en-NZ" altLang="en-CN" sz="1400" dirty="0">
                    <a:hlinkClick r:id="rId2"/>
                  </a:rPr>
                  <a:t>https://en.wikipedia.org/wiki/Conway%E2%80%93Maxwell%E2%80%93Poisson_distribution</a:t>
                </a:r>
                <a:endParaRPr lang="en-NZ" altLang="en-CN" sz="1400" dirty="0"/>
              </a:p>
              <a:p>
                <a:pPr eaLnBrk="1" hangingPunct="1"/>
                <a:endParaRPr lang="en-NZ" altLang="en-CN" sz="2400" dirty="0"/>
              </a:p>
              <a:p>
                <a:pPr eaLnBrk="1" hangingPunct="1"/>
                <a:r>
                  <a:rPr lang="en-NZ" altLang="en-CN" sz="2400" dirty="0"/>
                  <a:t>Poisson pdf: </a:t>
                </a:r>
              </a:p>
              <a:p>
                <a:pPr marL="0" indent="0" eaLnBrk="1" hangingPunct="1">
                  <a:buNone/>
                </a:pPr>
                <a:endParaRPr lang="en-GB" altLang="en-CN" sz="2400" dirty="0"/>
              </a:p>
              <a:p>
                <a:pPr eaLnBrk="1" hangingPunct="1"/>
                <a:r>
                  <a:rPr lang="en-GB" altLang="en-CN" sz="2400" dirty="0"/>
                  <a:t>CMP pdf</a:t>
                </a:r>
                <a:r>
                  <a:rPr lang="en-GB" altLang="en-CN" sz="2800" dirty="0"/>
                  <a:t>:      </a:t>
                </a:r>
                <a14:m>
                  <m:oMath xmlns:m="http://schemas.openxmlformats.org/officeDocument/2006/math">
                    <m:r>
                      <m:rPr>
                        <m:sty m:val="p"/>
                      </m:rPr>
                      <a:rPr lang="en-CN" sz="2800">
                        <a:latin typeface="Cambria Math" panose="02040503050406030204" pitchFamily="18" charset="0"/>
                      </a:rPr>
                      <m:t>f</m:t>
                    </m:r>
                    <m:d>
                      <m:dPr>
                        <m:ctrlPr>
                          <a:rPr lang="en-CN" sz="2800" i="1">
                            <a:latin typeface="Cambria Math" panose="02040503050406030204" pitchFamily="18" charset="0"/>
                          </a:rPr>
                        </m:ctrlPr>
                      </m:dPr>
                      <m:e>
                        <m:r>
                          <a:rPr lang="en-CN" sz="2800" i="1">
                            <a:latin typeface="Cambria Math" panose="02040503050406030204" pitchFamily="18" charset="0"/>
                          </a:rPr>
                          <m:t>𝑥</m:t>
                        </m:r>
                        <m:r>
                          <a:rPr lang="en-CN" sz="2800" i="1">
                            <a:latin typeface="Cambria Math" panose="02040503050406030204" pitchFamily="18" charset="0"/>
                          </a:rPr>
                          <m:t>,,</m:t>
                        </m:r>
                        <m:r>
                          <a:rPr lang="en-CN" sz="2800" i="1">
                            <a:latin typeface="Cambria Math" panose="02040503050406030204" pitchFamily="18" charset="0"/>
                          </a:rPr>
                          <m:t>𝑣</m:t>
                        </m:r>
                      </m:e>
                    </m:d>
                    <m:r>
                      <a:rPr lang="en-CN" sz="2800" i="1">
                        <a:latin typeface="Cambria Math" panose="02040503050406030204" pitchFamily="18" charset="0"/>
                      </a:rPr>
                      <m:t>= </m:t>
                    </m:r>
                    <m:f>
                      <m:fPr>
                        <m:ctrlPr>
                          <a:rPr lang="en-CN" sz="2800" i="1">
                            <a:latin typeface="Cambria Math" panose="02040503050406030204" pitchFamily="18" charset="0"/>
                          </a:rPr>
                        </m:ctrlPr>
                      </m:fPr>
                      <m:num>
                        <m:sSup>
                          <m:sSupPr>
                            <m:ctrlPr>
                              <a:rPr lang="en-CN" sz="2800" i="1">
                                <a:latin typeface="Cambria Math" panose="02040503050406030204" pitchFamily="18" charset="0"/>
                              </a:rPr>
                            </m:ctrlPr>
                          </m:sSupPr>
                          <m:e>
                            <m:r>
                              <a:rPr lang="en-CN" sz="2800" i="1">
                                <a:latin typeface="Cambria Math" panose="02040503050406030204" pitchFamily="18" charset="0"/>
                                <a:sym typeface="Symbol" pitchFamily="2" charset="2"/>
                              </a:rPr>
                              <m:t></m:t>
                            </m:r>
                          </m:e>
                          <m:sup>
                            <m:r>
                              <a:rPr lang="en-CN" sz="2800" i="1">
                                <a:latin typeface="Cambria Math" panose="02040503050406030204" pitchFamily="18" charset="0"/>
                              </a:rPr>
                              <m:t>𝑥</m:t>
                            </m:r>
                          </m:sup>
                        </m:sSup>
                        <m:r>
                          <a:rPr lang="en-CN" sz="2800" i="1">
                            <a:latin typeface="Cambria Math" panose="02040503050406030204" pitchFamily="18" charset="0"/>
                          </a:rPr>
                          <m:t> </m:t>
                        </m:r>
                      </m:num>
                      <m:den>
                        <m:sSup>
                          <m:sSupPr>
                            <m:ctrlPr>
                              <a:rPr lang="en-CN" sz="2800" i="1">
                                <a:latin typeface="Cambria Math" panose="02040503050406030204" pitchFamily="18" charset="0"/>
                              </a:rPr>
                            </m:ctrlPr>
                          </m:sSupPr>
                          <m:e>
                            <m:d>
                              <m:dPr>
                                <m:ctrlPr>
                                  <a:rPr lang="en-CN" sz="2800" i="1">
                                    <a:latin typeface="Cambria Math" panose="02040503050406030204" pitchFamily="18" charset="0"/>
                                  </a:rPr>
                                </m:ctrlPr>
                              </m:dPr>
                              <m:e>
                                <m:r>
                                  <a:rPr lang="en-CN" sz="2800" i="1">
                                    <a:latin typeface="Cambria Math" panose="02040503050406030204" pitchFamily="18" charset="0"/>
                                  </a:rPr>
                                  <m:t>𝑥</m:t>
                                </m:r>
                                <m:r>
                                  <a:rPr lang="en-CN" sz="2800" i="1">
                                    <a:latin typeface="Cambria Math" panose="02040503050406030204" pitchFamily="18" charset="0"/>
                                  </a:rPr>
                                  <m:t>!</m:t>
                                </m:r>
                              </m:e>
                            </m:d>
                          </m:e>
                          <m:sup>
                            <m:r>
                              <a:rPr lang="en-CN" sz="2800" i="1">
                                <a:latin typeface="Cambria Math" panose="02040503050406030204" pitchFamily="18" charset="0"/>
                              </a:rPr>
                              <m:t>𝑣</m:t>
                            </m:r>
                          </m:sup>
                        </m:sSup>
                      </m:den>
                    </m:f>
                    <m:r>
                      <a:rPr lang="en-CN" sz="2800" i="1">
                        <a:latin typeface="Cambria Math" panose="02040503050406030204" pitchFamily="18" charset="0"/>
                      </a:rPr>
                      <m:t> </m:t>
                    </m:r>
                    <m:f>
                      <m:fPr>
                        <m:ctrlPr>
                          <a:rPr lang="en-CN" sz="2800" i="1">
                            <a:latin typeface="Cambria Math" panose="02040503050406030204" pitchFamily="18" charset="0"/>
                          </a:rPr>
                        </m:ctrlPr>
                      </m:fPr>
                      <m:num>
                        <m:r>
                          <a:rPr lang="en-CN" sz="2800" i="1">
                            <a:latin typeface="Cambria Math" panose="02040503050406030204" pitchFamily="18" charset="0"/>
                          </a:rPr>
                          <m:t>1</m:t>
                        </m:r>
                      </m:num>
                      <m:den>
                        <m:r>
                          <m:rPr>
                            <m:sty m:val="p"/>
                          </m:rPr>
                          <a:rPr lang="en-CN" sz="2800">
                            <a:latin typeface="Cambria Math" panose="02040503050406030204" pitchFamily="18" charset="0"/>
                          </a:rPr>
                          <m:t>Z</m:t>
                        </m:r>
                        <m:d>
                          <m:dPr>
                            <m:ctrlPr>
                              <a:rPr lang="en-CN" sz="2800" i="1">
                                <a:latin typeface="Cambria Math" panose="02040503050406030204" pitchFamily="18" charset="0"/>
                              </a:rPr>
                            </m:ctrlPr>
                          </m:dPr>
                          <m:e>
                            <m:r>
                              <a:rPr lang="en-CN" sz="2800" i="1">
                                <a:latin typeface="Cambria Math" panose="02040503050406030204" pitchFamily="18" charset="0"/>
                                <a:sym typeface="Symbol" pitchFamily="2" charset="2"/>
                              </a:rPr>
                              <m:t></m:t>
                            </m:r>
                            <m:r>
                              <a:rPr lang="en-CN" sz="2800" i="1">
                                <a:latin typeface="Cambria Math" panose="02040503050406030204" pitchFamily="18" charset="0"/>
                              </a:rPr>
                              <m:t>,</m:t>
                            </m:r>
                            <m:r>
                              <a:rPr lang="en-CN" sz="2800" i="1">
                                <a:latin typeface="Cambria Math" panose="02040503050406030204" pitchFamily="18" charset="0"/>
                              </a:rPr>
                              <m:t>𝑣</m:t>
                            </m:r>
                          </m:e>
                        </m:d>
                      </m:den>
                    </m:f>
                    <m:r>
                      <a:rPr lang="en-US" sz="2800" b="0" i="0" smtClean="0">
                        <a:latin typeface="Cambria Math" panose="02040503050406030204" pitchFamily="18" charset="0"/>
                      </a:rPr>
                      <m:t>    </m:t>
                    </m:r>
                  </m:oMath>
                </a14:m>
                <a:endParaRPr lang="en-US" sz="2800" b="0" i="0" dirty="0">
                  <a:latin typeface="Cambria Math" panose="02040503050406030204" pitchFamily="18" charset="0"/>
                </a:endParaRPr>
              </a:p>
              <a:p>
                <a:pPr marL="0" indent="0" eaLnBrk="1" hangingPunct="1">
                  <a:buNone/>
                </a:pPr>
                <a:r>
                  <a:rPr lang="en-US" sz="2400" b="0" dirty="0"/>
                  <a:t>				</a:t>
                </a:r>
                <a14:m>
                  <m:oMath xmlns:m="http://schemas.openxmlformats.org/officeDocument/2006/math">
                    <m:r>
                      <m:rPr>
                        <m:sty m:val="p"/>
                      </m:rPr>
                      <a:rPr lang="en-US" sz="2400" b="0" i="0" smtClean="0">
                        <a:latin typeface="Cambria Math" panose="02040503050406030204" pitchFamily="18" charset="0"/>
                      </a:rPr>
                      <m:t>where</m:t>
                    </m:r>
                    <m:r>
                      <a:rPr lang="en-US" sz="2400" b="0" i="0" smtClean="0">
                        <a:latin typeface="Cambria Math" panose="02040503050406030204" pitchFamily="18" charset="0"/>
                      </a:rPr>
                      <m:t>: </m:t>
                    </m:r>
                    <m:r>
                      <m:rPr>
                        <m:sty m:val="p"/>
                      </m:rPr>
                      <a:rPr lang="en-CN" sz="2400">
                        <a:latin typeface="Cambria Math" panose="02040503050406030204" pitchFamily="18" charset="0"/>
                      </a:rPr>
                      <m:t>Z</m:t>
                    </m:r>
                    <m:d>
                      <m:dPr>
                        <m:ctrlPr>
                          <a:rPr lang="en-CN" sz="2400" i="1">
                            <a:latin typeface="Cambria Math" panose="02040503050406030204" pitchFamily="18" charset="0"/>
                          </a:rPr>
                        </m:ctrlPr>
                      </m:dPr>
                      <m:e>
                        <m:r>
                          <a:rPr lang="en-CN" sz="2400" i="1">
                            <a:latin typeface="Cambria Math" panose="02040503050406030204" pitchFamily="18" charset="0"/>
                            <a:sym typeface="Symbol" pitchFamily="2" charset="2"/>
                          </a:rPr>
                          <m:t></m:t>
                        </m:r>
                        <m:r>
                          <a:rPr lang="en-CN" sz="2400" i="1">
                            <a:latin typeface="Cambria Math" panose="02040503050406030204" pitchFamily="18" charset="0"/>
                          </a:rPr>
                          <m:t>,</m:t>
                        </m:r>
                        <m:r>
                          <a:rPr lang="en-CN" sz="2400" i="1">
                            <a:latin typeface="Cambria Math" panose="02040503050406030204" pitchFamily="18" charset="0"/>
                          </a:rPr>
                          <m:t>𝑣</m:t>
                        </m:r>
                      </m:e>
                    </m:d>
                    <m:r>
                      <a:rPr lang="en-CN" sz="2400" i="1">
                        <a:latin typeface="Cambria Math" panose="02040503050406030204" pitchFamily="18" charset="0"/>
                      </a:rPr>
                      <m:t>= </m:t>
                    </m:r>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𝑗</m:t>
                        </m:r>
                        <m:r>
                          <a:rPr lang="en-CN" sz="2400" i="1">
                            <a:latin typeface="Cambria Math" panose="02040503050406030204" pitchFamily="18" charset="0"/>
                          </a:rPr>
                          <m:t>=0</m:t>
                        </m:r>
                      </m:sub>
                      <m:sup>
                        <m:r>
                          <a:rPr lang="en-CN" sz="2400" i="1">
                            <a:latin typeface="Cambria Math" panose="02040503050406030204" pitchFamily="18" charset="0"/>
                          </a:rPr>
                          <m:t>∞</m:t>
                        </m:r>
                      </m:sup>
                      <m:e>
                        <m:f>
                          <m:fPr>
                            <m:ctrlPr>
                              <a:rPr lang="en-CN" sz="2400" i="1">
                                <a:latin typeface="Cambria Math" panose="02040503050406030204" pitchFamily="18" charset="0"/>
                              </a:rPr>
                            </m:ctrlPr>
                          </m:fPr>
                          <m:num>
                            <m:sSup>
                              <m:sSupPr>
                                <m:ctrlPr>
                                  <a:rPr lang="en-CN" sz="2400" i="1">
                                    <a:latin typeface="Cambria Math" panose="02040503050406030204" pitchFamily="18" charset="0"/>
                                  </a:rPr>
                                </m:ctrlPr>
                              </m:sSupPr>
                              <m:e>
                                <m:r>
                                  <a:rPr lang="en-CN" sz="2400" i="1">
                                    <a:latin typeface="Cambria Math" panose="02040503050406030204" pitchFamily="18" charset="0"/>
                                    <a:sym typeface="Symbol" pitchFamily="2" charset="2"/>
                                  </a:rPr>
                                  <m:t></m:t>
                                </m:r>
                              </m:e>
                              <m:sup>
                                <m:r>
                                  <a:rPr lang="en-CN" sz="2400" i="1">
                                    <a:latin typeface="Cambria Math" panose="02040503050406030204" pitchFamily="18" charset="0"/>
                                  </a:rPr>
                                  <m:t>𝑗</m:t>
                                </m:r>
                              </m:sup>
                            </m:sSup>
                            <m:r>
                              <a:rPr lang="en-CN" sz="2400" i="1">
                                <a:latin typeface="Cambria Math" panose="02040503050406030204" pitchFamily="18" charset="0"/>
                              </a:rPr>
                              <m:t> </m:t>
                            </m:r>
                          </m:num>
                          <m:den>
                            <m:sSup>
                              <m:sSupPr>
                                <m:ctrlPr>
                                  <a:rPr lang="en-CN" sz="2400" i="1">
                                    <a:latin typeface="Cambria Math" panose="02040503050406030204" pitchFamily="18" charset="0"/>
                                  </a:rPr>
                                </m:ctrlPr>
                              </m:sSupPr>
                              <m:e>
                                <m:d>
                                  <m:dPr>
                                    <m:ctrlPr>
                                      <a:rPr lang="en-CN" sz="2400" i="1">
                                        <a:latin typeface="Cambria Math" panose="02040503050406030204" pitchFamily="18" charset="0"/>
                                      </a:rPr>
                                    </m:ctrlPr>
                                  </m:dPr>
                                  <m:e>
                                    <m:r>
                                      <a:rPr lang="en-CN" sz="2400" i="1">
                                        <a:latin typeface="Cambria Math" panose="02040503050406030204" pitchFamily="18" charset="0"/>
                                      </a:rPr>
                                      <m:t>𝑗</m:t>
                                    </m:r>
                                    <m:r>
                                      <a:rPr lang="en-CN" sz="2400" i="1">
                                        <a:latin typeface="Cambria Math" panose="02040503050406030204" pitchFamily="18" charset="0"/>
                                      </a:rPr>
                                      <m:t>!</m:t>
                                    </m:r>
                                  </m:e>
                                </m:d>
                              </m:e>
                              <m:sup>
                                <m:r>
                                  <a:rPr lang="en-CN" sz="2400" i="1">
                                    <a:latin typeface="Cambria Math" panose="02040503050406030204" pitchFamily="18" charset="0"/>
                                  </a:rPr>
                                  <m:t>𝑣</m:t>
                                </m:r>
                              </m:sup>
                            </m:sSup>
                          </m:den>
                        </m:f>
                      </m:e>
                    </m:nary>
                  </m:oMath>
                </a14:m>
                <a:endParaRPr lang="en-CN" sz="2400" dirty="0"/>
              </a:p>
              <a:p>
                <a:pPr eaLnBrk="1" hangingPunct="1"/>
                <a:r>
                  <a:rPr lang="en-GB" sz="2400" dirty="0"/>
                  <a:t>T</a:t>
                </a:r>
                <a:r>
                  <a:rPr lang="en-CN" sz="2400" dirty="0"/>
                  <a:t>he v parameter adjusts the rate of decay</a:t>
                </a:r>
                <a:endParaRPr lang="en-GB" altLang="en-CN" dirty="0"/>
              </a:p>
            </p:txBody>
          </p:sp>
        </mc:Choice>
        <mc:Fallback>
          <p:sp>
            <p:nvSpPr>
              <p:cNvPr id="64514" name="Rectangle 3">
                <a:extLst>
                  <a:ext uri="{FF2B5EF4-FFF2-40B4-BE49-F238E27FC236}">
                    <a16:creationId xmlns:a16="http://schemas.microsoft.com/office/drawing/2014/main" id="{8D8C20BD-72FA-0E4D-A999-14AD35F180DC}"/>
                  </a:ext>
                </a:extLst>
              </p:cNvPr>
              <p:cNvSpPr>
                <a:spLocks noGrp="1" noRot="1" noChangeAspect="1" noMove="1" noResize="1" noEditPoints="1" noAdjustHandles="1" noChangeArrowheads="1" noChangeShapeType="1" noTextEdit="1"/>
              </p:cNvSpPr>
              <p:nvPr>
                <p:ph type="body" idx="1"/>
              </p:nvPr>
            </p:nvSpPr>
            <p:spPr>
              <a:xfrm>
                <a:off x="457200" y="2133600"/>
                <a:ext cx="8229600" cy="4602162"/>
              </a:xfrm>
              <a:blipFill>
                <a:blip r:embed="rId3"/>
                <a:stretch>
                  <a:fillRect l="-463" t="-1102"/>
                </a:stretch>
              </a:blipFill>
            </p:spPr>
            <p:txBody>
              <a:bodyPr/>
              <a:lstStyle/>
              <a:p>
                <a:r>
                  <a:rPr lang="en-CN">
                    <a:noFill/>
                  </a:rPr>
                  <a:t> </a:t>
                </a:r>
              </a:p>
            </p:txBody>
          </p:sp>
        </mc:Fallback>
      </mc:AlternateContent>
      <p:pic>
        <p:nvPicPr>
          <p:cNvPr id="4" name="Picture 3">
            <a:extLst>
              <a:ext uri="{FF2B5EF4-FFF2-40B4-BE49-F238E27FC236}">
                <a16:creationId xmlns:a16="http://schemas.microsoft.com/office/drawing/2014/main" id="{F01E9D5F-1817-FF41-AC9B-A87AACF61DEF}"/>
              </a:ext>
            </a:extLst>
          </p:cNvPr>
          <p:cNvPicPr>
            <a:picLocks noChangeAspect="1"/>
          </p:cNvPicPr>
          <p:nvPr/>
        </p:nvPicPr>
        <p:blipFill rotWithShape="1">
          <a:blip r:embed="rId4"/>
          <a:srcRect l="21808" r="21251"/>
          <a:stretch/>
        </p:blipFill>
        <p:spPr>
          <a:xfrm>
            <a:off x="2771801" y="3099623"/>
            <a:ext cx="4182101" cy="988690"/>
          </a:xfrm>
          <a:prstGeom prst="rect">
            <a:avLst/>
          </a:prstGeom>
        </p:spPr>
      </p:pic>
      <p:sp>
        <p:nvSpPr>
          <p:cNvPr id="7" name="TextBox 6">
            <a:extLst>
              <a:ext uri="{FF2B5EF4-FFF2-40B4-BE49-F238E27FC236}">
                <a16:creationId xmlns:a16="http://schemas.microsoft.com/office/drawing/2014/main" id="{695D8DE2-0B17-4347-BBF3-A73A9623F3A0}"/>
              </a:ext>
            </a:extLst>
          </p:cNvPr>
          <p:cNvSpPr txBox="1"/>
          <p:nvPr/>
        </p:nvSpPr>
        <p:spPr>
          <a:xfrm>
            <a:off x="6953902" y="3128876"/>
            <a:ext cx="1540806" cy="707886"/>
          </a:xfrm>
          <a:prstGeom prst="rect">
            <a:avLst/>
          </a:prstGeom>
          <a:noFill/>
        </p:spPr>
        <p:txBody>
          <a:bodyPr wrap="none" rtlCol="0">
            <a:spAutoFit/>
          </a:bodyPr>
          <a:lstStyle/>
          <a:p>
            <a:r>
              <a:rPr lang="en-GB" sz="2000" dirty="0">
                <a:solidFill>
                  <a:srgbClr val="FF0000"/>
                </a:solidFill>
              </a:rPr>
              <a:t>N</a:t>
            </a:r>
            <a:r>
              <a:rPr lang="en-CN" sz="2000" dirty="0">
                <a:solidFill>
                  <a:srgbClr val="FF0000"/>
                </a:solidFill>
              </a:rPr>
              <a:t>ormalising</a:t>
            </a:r>
          </a:p>
          <a:p>
            <a:r>
              <a:rPr lang="en-CN" sz="2000" dirty="0">
                <a:solidFill>
                  <a:srgbClr val="FF0000"/>
                </a:solidFill>
              </a:rPr>
              <a:t>constant</a:t>
            </a:r>
          </a:p>
        </p:txBody>
      </p:sp>
      <p:sp>
        <p:nvSpPr>
          <p:cNvPr id="5" name="Rectangle 4">
            <a:extLst>
              <a:ext uri="{FF2B5EF4-FFF2-40B4-BE49-F238E27FC236}">
                <a16:creationId xmlns:a16="http://schemas.microsoft.com/office/drawing/2014/main" id="{578D2617-4EC0-DF40-9E55-21D196C46B9D}"/>
              </a:ext>
            </a:extLst>
          </p:cNvPr>
          <p:cNvSpPr/>
          <p:nvPr/>
        </p:nvSpPr>
        <p:spPr>
          <a:xfrm>
            <a:off x="6383614" y="3099623"/>
            <a:ext cx="432048" cy="916682"/>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1FCB8904-8E78-C14B-850F-BD6ECF12C914}"/>
              </a:ext>
            </a:extLst>
          </p:cNvPr>
          <p:cNvSpPr/>
          <p:nvPr/>
        </p:nvSpPr>
        <p:spPr>
          <a:xfrm>
            <a:off x="5220072" y="4293096"/>
            <a:ext cx="864096" cy="916682"/>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p:txBody>
          <a:bodyPr/>
          <a:lstStyle/>
          <a:p>
            <a:pPr eaLnBrk="1" hangingPunct="1">
              <a:defRPr/>
            </a:pPr>
            <a:r>
              <a:rPr lang="en-NZ" dirty="0" err="1">
                <a:cs typeface="+mj-cs"/>
              </a:rPr>
              <a:t>NegBin</a:t>
            </a:r>
            <a:r>
              <a:rPr lang="en-NZ" dirty="0">
                <a:cs typeface="+mj-cs"/>
              </a:rPr>
              <a:t> and CMP</a:t>
            </a:r>
            <a:endParaRPr lang="en-GB" dirty="0">
              <a:cs typeface="+mj-cs"/>
            </a:endParaRPr>
          </a:p>
        </p:txBody>
      </p:sp>
      <mc:AlternateContent xmlns:mc="http://schemas.openxmlformats.org/markup-compatibility/2006">
        <mc:Choice xmlns:a14="http://schemas.microsoft.com/office/drawing/2010/main" Requires="a14">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57200" y="2133600"/>
                <a:ext cx="8229600" cy="4602162"/>
              </a:xfrm>
            </p:spPr>
            <p:txBody>
              <a:bodyPr/>
              <a:lstStyle/>
              <a:p>
                <a:pPr eaLnBrk="1" hangingPunct="1"/>
                <a:r>
                  <a:rPr lang="en-NZ" altLang="en-CN" sz="2400" dirty="0"/>
                  <a:t>NB and CMP are parametric and can be solved with numerical ML</a:t>
                </a:r>
              </a:p>
              <a:p>
                <a:pPr eaLnBrk="1" hangingPunct="1"/>
                <a:endParaRPr lang="en-NZ" altLang="en-CN" sz="2400" dirty="0"/>
              </a:p>
              <a:p>
                <a:pPr eaLnBrk="1" hangingPunct="1"/>
                <a:r>
                  <a:rPr lang="en-NZ" altLang="en-CN" sz="2400" dirty="0"/>
                  <a:t>CMP is directly related to Poisson because when v=1, the model reduces to the Poisson. </a:t>
                </a:r>
                <a:endParaRPr lang="en-US" sz="2400" dirty="0">
                  <a:latin typeface="Cambria Math" panose="02040503050406030204" pitchFamily="18" charset="0"/>
                </a:endParaRPr>
              </a:p>
              <a:p>
                <a:pPr marL="0" indent="0" eaLnBrk="1" hangingPunct="1">
                  <a:buNone/>
                </a:pPr>
                <a:r>
                  <a:rPr lang="en-CN" sz="2400" dirty="0"/>
                  <a:t>    ( because </a:t>
                </a:r>
                <a14:m>
                  <m:oMath xmlns:m="http://schemas.openxmlformats.org/officeDocument/2006/math">
                    <m:r>
                      <m:rPr>
                        <m:sty m:val="p"/>
                      </m:rPr>
                      <a:rPr lang="en-CN" sz="2400">
                        <a:latin typeface="Cambria Math" panose="02040503050406030204" pitchFamily="18" charset="0"/>
                      </a:rPr>
                      <m:t>Z</m:t>
                    </m:r>
                    <m:d>
                      <m:dPr>
                        <m:ctrlPr>
                          <a:rPr lang="en-CN" sz="2400" i="1">
                            <a:latin typeface="Cambria Math" panose="02040503050406030204" pitchFamily="18" charset="0"/>
                          </a:rPr>
                        </m:ctrlPr>
                      </m:dPr>
                      <m:e>
                        <m:r>
                          <a:rPr lang="en-CN" sz="2400" i="1">
                            <a:latin typeface="Cambria Math" panose="02040503050406030204" pitchFamily="18" charset="0"/>
                            <a:sym typeface="Symbol" pitchFamily="2" charset="2"/>
                          </a:rPr>
                          <m:t></m:t>
                        </m:r>
                        <m:r>
                          <a:rPr lang="en-CN" sz="2400" i="1">
                            <a:latin typeface="Cambria Math" panose="02040503050406030204" pitchFamily="18" charset="0"/>
                          </a:rPr>
                          <m:t>,</m:t>
                        </m:r>
                        <m:r>
                          <a:rPr lang="en-CN" sz="2400" i="1">
                            <a:latin typeface="Cambria Math" panose="02040503050406030204" pitchFamily="18" charset="0"/>
                          </a:rPr>
                          <m:t>𝑣</m:t>
                        </m:r>
                      </m:e>
                    </m:d>
                    <m:r>
                      <a:rPr lang="en-CN" sz="2400" i="1">
                        <a:latin typeface="Cambria Math" panose="02040503050406030204" pitchFamily="18" charset="0"/>
                      </a:rPr>
                      <m:t>= </m:t>
                    </m:r>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𝑗</m:t>
                        </m:r>
                        <m:r>
                          <a:rPr lang="en-CN" sz="2400" i="1">
                            <a:latin typeface="Cambria Math" panose="02040503050406030204" pitchFamily="18" charset="0"/>
                          </a:rPr>
                          <m:t>=0</m:t>
                        </m:r>
                      </m:sub>
                      <m:sup>
                        <m:r>
                          <a:rPr lang="en-CN" sz="2400" i="1">
                            <a:latin typeface="Cambria Math" panose="02040503050406030204" pitchFamily="18" charset="0"/>
                          </a:rPr>
                          <m:t>∞</m:t>
                        </m:r>
                      </m:sup>
                      <m:e>
                        <m:f>
                          <m:fPr>
                            <m:ctrlPr>
                              <a:rPr lang="en-CN" sz="2400" i="1">
                                <a:latin typeface="Cambria Math" panose="02040503050406030204" pitchFamily="18" charset="0"/>
                              </a:rPr>
                            </m:ctrlPr>
                          </m:fPr>
                          <m:num>
                            <m:sSup>
                              <m:sSupPr>
                                <m:ctrlPr>
                                  <a:rPr lang="en-CN" sz="2400" i="1">
                                    <a:latin typeface="Cambria Math" panose="02040503050406030204" pitchFamily="18" charset="0"/>
                                  </a:rPr>
                                </m:ctrlPr>
                              </m:sSupPr>
                              <m:e>
                                <m:r>
                                  <a:rPr lang="en-CN" sz="2400" i="1">
                                    <a:latin typeface="Cambria Math" panose="02040503050406030204" pitchFamily="18" charset="0"/>
                                    <a:sym typeface="Symbol" pitchFamily="2" charset="2"/>
                                  </a:rPr>
                                  <m:t></m:t>
                                </m:r>
                              </m:e>
                              <m:sup>
                                <m:r>
                                  <a:rPr lang="en-CN" sz="2400" i="1">
                                    <a:latin typeface="Cambria Math" panose="02040503050406030204" pitchFamily="18" charset="0"/>
                                  </a:rPr>
                                  <m:t>𝑗</m:t>
                                </m:r>
                              </m:sup>
                            </m:sSup>
                            <m:r>
                              <a:rPr lang="en-CN" sz="2400" i="1">
                                <a:latin typeface="Cambria Math" panose="02040503050406030204" pitchFamily="18" charset="0"/>
                              </a:rPr>
                              <m:t> </m:t>
                            </m:r>
                          </m:num>
                          <m:den>
                            <m:sSup>
                              <m:sSupPr>
                                <m:ctrlPr>
                                  <a:rPr lang="en-CN" sz="2400" i="1">
                                    <a:latin typeface="Cambria Math" panose="02040503050406030204" pitchFamily="18" charset="0"/>
                                  </a:rPr>
                                </m:ctrlPr>
                              </m:sSupPr>
                              <m:e>
                                <m:d>
                                  <m:dPr>
                                    <m:ctrlPr>
                                      <a:rPr lang="en-CN" sz="2400" i="1">
                                        <a:latin typeface="Cambria Math" panose="02040503050406030204" pitchFamily="18" charset="0"/>
                                      </a:rPr>
                                    </m:ctrlPr>
                                  </m:dPr>
                                  <m:e>
                                    <m:r>
                                      <a:rPr lang="en-CN" sz="2400" i="1">
                                        <a:latin typeface="Cambria Math" panose="02040503050406030204" pitchFamily="18" charset="0"/>
                                      </a:rPr>
                                      <m:t>𝑗</m:t>
                                    </m:r>
                                    <m:r>
                                      <a:rPr lang="en-CN" sz="2400" i="1">
                                        <a:latin typeface="Cambria Math" panose="02040503050406030204" pitchFamily="18" charset="0"/>
                                      </a:rPr>
                                      <m:t>!</m:t>
                                    </m:r>
                                  </m:e>
                                </m:d>
                              </m:e>
                              <m:sup>
                                <m:r>
                                  <a:rPr lang="en-CN" sz="2400" i="1">
                                    <a:latin typeface="Cambria Math" panose="02040503050406030204" pitchFamily="18" charset="0"/>
                                  </a:rPr>
                                  <m:t>𝑣</m:t>
                                </m:r>
                              </m:sup>
                            </m:sSup>
                          </m:den>
                        </m:f>
                      </m:e>
                    </m:nary>
                  </m:oMath>
                </a14:m>
                <a:r>
                  <a:rPr lang="en-NZ" altLang="en-CN" sz="2400" dirty="0"/>
                  <a:t> </a:t>
                </a:r>
                <a14:m>
                  <m:oMath xmlns:m="http://schemas.openxmlformats.org/officeDocument/2006/math">
                    <m:r>
                      <a:rPr lang="en-CN" sz="2400" i="1">
                        <a:latin typeface="Cambria Math" panose="02040503050406030204" pitchFamily="18" charset="0"/>
                      </a:rPr>
                      <m:t>= </m:t>
                    </m:r>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𝑗</m:t>
                        </m:r>
                        <m:r>
                          <a:rPr lang="en-CN" sz="2400" i="1">
                            <a:latin typeface="Cambria Math" panose="02040503050406030204" pitchFamily="18" charset="0"/>
                          </a:rPr>
                          <m:t>=0</m:t>
                        </m:r>
                      </m:sub>
                      <m:sup>
                        <m:r>
                          <a:rPr lang="en-CN" sz="2400" i="1">
                            <a:latin typeface="Cambria Math" panose="02040503050406030204" pitchFamily="18" charset="0"/>
                          </a:rPr>
                          <m:t>∞</m:t>
                        </m:r>
                      </m:sup>
                      <m:e>
                        <m:f>
                          <m:fPr>
                            <m:ctrlPr>
                              <a:rPr lang="en-CN" sz="2400" i="1">
                                <a:latin typeface="Cambria Math" panose="02040503050406030204" pitchFamily="18" charset="0"/>
                              </a:rPr>
                            </m:ctrlPr>
                          </m:fPr>
                          <m:num>
                            <m:sSup>
                              <m:sSupPr>
                                <m:ctrlPr>
                                  <a:rPr lang="en-CN" sz="2400" i="1">
                                    <a:latin typeface="Cambria Math" panose="02040503050406030204" pitchFamily="18" charset="0"/>
                                  </a:rPr>
                                </m:ctrlPr>
                              </m:sSupPr>
                              <m:e>
                                <m:r>
                                  <a:rPr lang="en-CN" sz="2400" i="1">
                                    <a:latin typeface="Cambria Math" panose="02040503050406030204" pitchFamily="18" charset="0"/>
                                    <a:sym typeface="Symbol" pitchFamily="2" charset="2"/>
                                  </a:rPr>
                                  <m:t></m:t>
                                </m:r>
                              </m:e>
                              <m:sup>
                                <m:r>
                                  <a:rPr lang="en-CN" sz="2400" i="1">
                                    <a:latin typeface="Cambria Math" panose="02040503050406030204" pitchFamily="18" charset="0"/>
                                  </a:rPr>
                                  <m:t>𝑗</m:t>
                                </m:r>
                              </m:sup>
                            </m:sSup>
                            <m:r>
                              <a:rPr lang="en-CN" sz="2400" i="1">
                                <a:latin typeface="Cambria Math" panose="02040503050406030204" pitchFamily="18" charset="0"/>
                              </a:rPr>
                              <m:t> </m:t>
                            </m:r>
                          </m:num>
                          <m:den>
                            <m:sSup>
                              <m:sSupPr>
                                <m:ctrlPr>
                                  <a:rPr lang="en-CN" sz="2400" i="1">
                                    <a:latin typeface="Cambria Math" panose="02040503050406030204" pitchFamily="18" charset="0"/>
                                  </a:rPr>
                                </m:ctrlPr>
                              </m:sSupPr>
                              <m:e>
                                <m:d>
                                  <m:dPr>
                                    <m:ctrlPr>
                                      <a:rPr lang="en-CN" sz="2400" i="1">
                                        <a:latin typeface="Cambria Math" panose="02040503050406030204" pitchFamily="18" charset="0"/>
                                      </a:rPr>
                                    </m:ctrlPr>
                                  </m:dPr>
                                  <m:e>
                                    <m:r>
                                      <a:rPr lang="en-CN" sz="2400" i="1">
                                        <a:latin typeface="Cambria Math" panose="02040503050406030204" pitchFamily="18" charset="0"/>
                                      </a:rPr>
                                      <m:t>𝑗</m:t>
                                    </m:r>
                                    <m:r>
                                      <a:rPr lang="en-CN" sz="2400" i="1">
                                        <a:latin typeface="Cambria Math" panose="02040503050406030204" pitchFamily="18" charset="0"/>
                                      </a:rPr>
                                      <m:t>!</m:t>
                                    </m:r>
                                  </m:e>
                                </m:d>
                              </m:e>
                              <m:sup>
                                <m:r>
                                  <a:rPr lang="en-US" sz="2400" b="0" i="1" smtClean="0">
                                    <a:latin typeface="Cambria Math" panose="02040503050406030204" pitchFamily="18" charset="0"/>
                                  </a:rPr>
                                  <m:t>1</m:t>
                                </m:r>
                              </m:sup>
                            </m:sSup>
                          </m:den>
                        </m:f>
                      </m:e>
                    </m:nary>
                  </m:oMath>
                </a14:m>
                <a:r>
                  <a:rPr lang="en-NZ" altLang="en-CN" sz="2400" dirty="0"/>
                  <a:t> = </a:t>
                </a:r>
                <a14:m>
                  <m:oMath xmlns:m="http://schemas.openxmlformats.org/officeDocument/2006/math">
                    <m:sSup>
                      <m:sSupPr>
                        <m:ctrlPr>
                          <a:rPr lang="en-CN" sz="2400" i="1">
                            <a:latin typeface="Cambria Math" panose="02040503050406030204" pitchFamily="18" charset="0"/>
                          </a:rPr>
                        </m:ctrlPr>
                      </m:sSupPr>
                      <m:e>
                        <m:r>
                          <a:rPr lang="en-US" sz="2400" b="0" i="1" smtClean="0">
                            <a:latin typeface="Cambria Math" panose="02040503050406030204" pitchFamily="18" charset="0"/>
                          </a:rPr>
                          <m:t>𝑒</m:t>
                        </m:r>
                      </m:e>
                      <m:sup>
                        <m:r>
                          <a:rPr lang="en-CN" sz="2400" i="1">
                            <a:latin typeface="Cambria Math" panose="02040503050406030204" pitchFamily="18" charset="0"/>
                            <a:sym typeface="Symbol" pitchFamily="2" charset="2"/>
                          </a:rPr>
                          <m:t></m:t>
                        </m:r>
                      </m:sup>
                    </m:sSup>
                  </m:oMath>
                </a14:m>
                <a:r>
                  <a:rPr lang="en-NZ" altLang="en-CN" sz="2400" dirty="0"/>
                  <a:t> )</a:t>
                </a:r>
              </a:p>
              <a:p>
                <a:pPr eaLnBrk="1" hangingPunct="1"/>
                <a:r>
                  <a:rPr lang="en-NZ" altLang="en-CN" sz="2400" dirty="0"/>
                  <a:t>CMP can be applied using the </a:t>
                </a:r>
                <a:r>
                  <a:rPr lang="en-NZ" altLang="en-CN" sz="2400" dirty="0" err="1"/>
                  <a:t>glm.cmp</a:t>
                </a:r>
                <a:r>
                  <a:rPr lang="en-NZ" altLang="en-CN" sz="2400" dirty="0"/>
                  <a:t> function  in the ‘</a:t>
                </a:r>
                <a:r>
                  <a:rPr lang="en-NZ" altLang="en-CN" sz="2400" dirty="0" err="1"/>
                  <a:t>COMPoissonReg</a:t>
                </a:r>
                <a:r>
                  <a:rPr lang="en-NZ" altLang="en-CN" sz="2400" dirty="0"/>
                  <a:t>’ package </a:t>
                </a:r>
              </a:p>
              <a:p>
                <a:pPr eaLnBrk="1" hangingPunct="1"/>
                <a:r>
                  <a:rPr lang="en-NZ" altLang="en-CN" sz="2400" dirty="0" err="1"/>
                  <a:t>negbin</a:t>
                </a:r>
                <a:r>
                  <a:rPr lang="en-NZ" altLang="en-CN" sz="2400" dirty="0"/>
                  <a:t> can be applied using the </a:t>
                </a:r>
                <a:r>
                  <a:rPr lang="en-NZ" altLang="en-CN" sz="2400" dirty="0" err="1"/>
                  <a:t>glm.nb</a:t>
                </a:r>
                <a:r>
                  <a:rPr lang="en-NZ" altLang="en-CN" sz="2400" dirty="0"/>
                  <a:t> function  in the ‘MASS’ package</a:t>
                </a:r>
              </a:p>
              <a:p>
                <a:pPr eaLnBrk="1" hangingPunct="1"/>
                <a:endParaRPr lang="en-GB" altLang="en-CN" dirty="0"/>
              </a:p>
            </p:txBody>
          </p:sp>
        </mc:Choice>
        <mc:Fallback>
          <p:sp>
            <p:nvSpPr>
              <p:cNvPr id="64514" name="Rectangle 3">
                <a:extLst>
                  <a:ext uri="{FF2B5EF4-FFF2-40B4-BE49-F238E27FC236}">
                    <a16:creationId xmlns:a16="http://schemas.microsoft.com/office/drawing/2014/main" id="{8D8C20BD-72FA-0E4D-A999-14AD35F180DC}"/>
                  </a:ext>
                </a:extLst>
              </p:cNvPr>
              <p:cNvSpPr>
                <a:spLocks noGrp="1" noRot="1" noChangeAspect="1" noMove="1" noResize="1" noEditPoints="1" noAdjustHandles="1" noChangeArrowheads="1" noChangeShapeType="1" noTextEdit="1"/>
              </p:cNvSpPr>
              <p:nvPr>
                <p:ph type="body" idx="1"/>
              </p:nvPr>
            </p:nvSpPr>
            <p:spPr>
              <a:xfrm>
                <a:off x="457200" y="2133600"/>
                <a:ext cx="8229600" cy="4602162"/>
              </a:xfrm>
              <a:blipFill>
                <a:blip r:embed="rId2"/>
                <a:stretch>
                  <a:fillRect l="-463" t="-1102"/>
                </a:stretch>
              </a:blipFill>
            </p:spPr>
            <p:txBody>
              <a:bodyPr/>
              <a:lstStyle/>
              <a:p>
                <a:r>
                  <a:rPr lang="en-CN">
                    <a:noFill/>
                  </a:rPr>
                  <a:t> </a:t>
                </a:r>
              </a:p>
            </p:txBody>
          </p:sp>
        </mc:Fallback>
      </mc:AlternateContent>
    </p:spTree>
    <p:extLst>
      <p:ext uri="{BB962C8B-B14F-4D97-AF65-F5344CB8AC3E}">
        <p14:creationId xmlns:p14="http://schemas.microsoft.com/office/powerpoint/2010/main" val="1436405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1C2684CE-6806-DF40-8A6D-C419A472AF97}"/>
              </a:ext>
            </a:extLst>
          </p:cNvPr>
          <p:cNvSpPr>
            <a:spLocks noGrp="1" noChangeArrowheads="1"/>
          </p:cNvSpPr>
          <p:nvPr>
            <p:ph type="title"/>
          </p:nvPr>
        </p:nvSpPr>
        <p:spPr/>
        <p:txBody>
          <a:bodyPr/>
          <a:lstStyle/>
          <a:p>
            <a:r>
              <a:rPr lang="en-US" altLang="en-CN">
                <a:solidFill>
                  <a:srgbClr val="FFFFFF"/>
                </a:solidFill>
              </a:rPr>
              <a:t>Example 2.2. Aphid data</a:t>
            </a:r>
            <a:br>
              <a:rPr lang="en-US" altLang="en-CN">
                <a:solidFill>
                  <a:srgbClr val="FFFFFF"/>
                </a:solidFill>
              </a:rPr>
            </a:br>
            <a:r>
              <a:rPr lang="en-US" altLang="en-CN">
                <a:solidFill>
                  <a:srgbClr val="FFFFFF"/>
                </a:solidFill>
              </a:rPr>
              <a:t>(Poisson with overdispersion)</a:t>
            </a:r>
          </a:p>
        </p:txBody>
      </p:sp>
      <p:sp>
        <p:nvSpPr>
          <p:cNvPr id="66563" name="Content Placeholder 2">
            <a:extLst>
              <a:ext uri="{FF2B5EF4-FFF2-40B4-BE49-F238E27FC236}">
                <a16:creationId xmlns:a16="http://schemas.microsoft.com/office/drawing/2014/main" id="{DA184D4B-3202-F84A-8796-C29E13BE46DD}"/>
              </a:ext>
            </a:extLst>
          </p:cNvPr>
          <p:cNvSpPr>
            <a:spLocks noGrp="1" noChangeArrowheads="1"/>
          </p:cNvSpPr>
          <p:nvPr>
            <p:ph idx="1"/>
          </p:nvPr>
        </p:nvSpPr>
        <p:spPr/>
        <p:txBody>
          <a:bodyPr/>
          <a:lstStyle/>
          <a:p>
            <a:pPr marL="0" lvl="1" indent="0" eaLnBrk="1" hangingPunct="1">
              <a:buClr>
                <a:schemeClr val="tx2"/>
              </a:buClr>
              <a:buFont typeface="Wingdings" pitchFamily="2" charset="2"/>
              <a:buNone/>
            </a:pPr>
            <a:r>
              <a:rPr lang="en-US" altLang="en-CN" sz="2400">
                <a:solidFill>
                  <a:srgbClr val="FFFFFF"/>
                </a:solidFill>
              </a:rPr>
              <a:t>A researcher is interested whether an insecticide is useful in reducing aphid infestations. He applies two treatments (control, insecticide). Then, after a fixed number of days, he counts the number of aphids per leaf area. He also records how long it takes him to check the leaves for aphids, which differs per individual</a:t>
            </a:r>
          </a:p>
          <a:p>
            <a:pPr marL="0" lvl="1" indent="0" eaLnBrk="1" hangingPunct="1">
              <a:buClr>
                <a:schemeClr val="tx2"/>
              </a:buClr>
              <a:buFont typeface="Wingdings" pitchFamily="2" charset="2"/>
              <a:buNone/>
            </a:pPr>
            <a:endParaRPr lang="en-GB" altLang="en-CN" sz="1000">
              <a:solidFill>
                <a:srgbClr val="FFFFFF"/>
              </a:solidFill>
            </a:endParaRPr>
          </a:p>
          <a:p>
            <a:pPr eaLnBrk="1" hangingPunct="1"/>
            <a:r>
              <a:rPr lang="en-GB" altLang="en-CN" sz="2400">
                <a:solidFill>
                  <a:srgbClr val="FFFFFF"/>
                </a:solidFill>
              </a:rPr>
              <a:t>Open AphidData2.csv</a:t>
            </a:r>
          </a:p>
          <a:p>
            <a:pPr eaLnBrk="1" hangingPunct="1"/>
            <a:r>
              <a:rPr lang="en-GB" altLang="en-CN" sz="2400">
                <a:solidFill>
                  <a:srgbClr val="FFFFFF"/>
                </a:solidFill>
              </a:rPr>
              <a:t>Model aphid counts as a function of treatment only</a:t>
            </a:r>
          </a:p>
          <a:p>
            <a:pPr eaLnBrk="1" hangingPunct="1"/>
            <a:r>
              <a:rPr lang="en-GB" altLang="en-CN" sz="2400">
                <a:solidFill>
                  <a:srgbClr val="FFFFFF"/>
                </a:solidFill>
              </a:rPr>
              <a:t>Plot diagnostics and test for overdispersion</a:t>
            </a:r>
          </a:p>
          <a:p>
            <a:pPr eaLnBrk="1" hangingPunct="1"/>
            <a:r>
              <a:rPr lang="en-GB" altLang="en-CN" sz="2400">
                <a:solidFill>
                  <a:srgbClr val="FFFFFF"/>
                </a:solidFill>
              </a:rPr>
              <a:t>Deal with the overdispersion using pseudopoisson distribution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a:xfrm>
            <a:off x="457200" y="122238"/>
            <a:ext cx="7543800" cy="1794594"/>
          </a:xfrm>
        </p:spPr>
        <p:txBody>
          <a:bodyPr/>
          <a:lstStyle/>
          <a:p>
            <a:r>
              <a:rPr lang="en-GB" dirty="0"/>
              <a:t>Comparing models with different distributions – can we use AIC?</a:t>
            </a:r>
            <a:endParaRPr lang="en-CN" dirty="0"/>
          </a:p>
        </p:txBody>
      </p:sp>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57200" y="2133600"/>
            <a:ext cx="8229600" cy="4602162"/>
          </a:xfrm>
        </p:spPr>
        <p:txBody>
          <a:bodyPr/>
          <a:lstStyle/>
          <a:p>
            <a:pPr eaLnBrk="1" hangingPunct="1"/>
            <a:r>
              <a:rPr lang="en-NZ" altLang="en-CN" sz="2400" dirty="0"/>
              <a:t>This is a question that causes some confusion:</a:t>
            </a:r>
          </a:p>
          <a:p>
            <a:pPr eaLnBrk="1" hangingPunct="1"/>
            <a:r>
              <a:rPr lang="en-NZ" altLang="en-CN" sz="2400" dirty="0"/>
              <a:t>If I think my model is under-/over-dispersed, can I use AIC to compare the model efficiency between the simple model (e.g. Poisson) and the more complex model (e.g. NB)?</a:t>
            </a:r>
          </a:p>
          <a:p>
            <a:pPr eaLnBrk="1" hangingPunct="1"/>
            <a:endParaRPr lang="en-NZ" altLang="en-CN" sz="2400" dirty="0"/>
          </a:p>
          <a:p>
            <a:pPr eaLnBrk="1" hangingPunct="1"/>
            <a:r>
              <a:rPr lang="en-NZ" altLang="en-CN" sz="2400" dirty="0"/>
              <a:t>My reading of the literature is that this could be taken in a philosophical sense:</a:t>
            </a:r>
          </a:p>
          <a:p>
            <a:pPr eaLnBrk="1" hangingPunct="1"/>
            <a:r>
              <a:rPr lang="en-NZ" altLang="en-CN" sz="2400" dirty="0"/>
              <a:t>EITHER: Yes, its possible for closely related models</a:t>
            </a:r>
          </a:p>
          <a:p>
            <a:pPr eaLnBrk="1" hangingPunct="1"/>
            <a:r>
              <a:rPr lang="en-NZ" altLang="en-CN" sz="2400" dirty="0"/>
              <a:t>OR: No, don’t do it because by definition the model which fixes overdispersion must be preferred.</a:t>
            </a:r>
          </a:p>
          <a:p>
            <a:pPr eaLnBrk="1" hangingPunct="1"/>
            <a:endParaRPr lang="en-NZ" altLang="en-CN" sz="2400" dirty="0"/>
          </a:p>
          <a:p>
            <a:pPr eaLnBrk="1" hangingPunct="1"/>
            <a:endParaRPr lang="en-NZ" altLang="en-CN" sz="2400" dirty="0"/>
          </a:p>
          <a:p>
            <a:pPr eaLnBrk="1" hangingPunct="1"/>
            <a:endParaRPr lang="en-NZ" altLang="en-CN" sz="2400" dirty="0"/>
          </a:p>
          <a:p>
            <a:pPr eaLnBrk="1" hangingPunct="1"/>
            <a:endParaRPr lang="en-GB" altLang="en-CN" dirty="0"/>
          </a:p>
        </p:txBody>
      </p:sp>
    </p:spTree>
    <p:extLst>
      <p:ext uri="{BB962C8B-B14F-4D97-AF65-F5344CB8AC3E}">
        <p14:creationId xmlns:p14="http://schemas.microsoft.com/office/powerpoint/2010/main" val="1863817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a:xfrm>
            <a:off x="457200" y="122238"/>
            <a:ext cx="7543800" cy="1794594"/>
          </a:xfrm>
        </p:spPr>
        <p:txBody>
          <a:bodyPr/>
          <a:lstStyle/>
          <a:p>
            <a:r>
              <a:rPr lang="en-GB" dirty="0"/>
              <a:t>Comparing models with different distributions – can we use AIC?</a:t>
            </a:r>
            <a:endParaRPr lang="en-CN" dirty="0"/>
          </a:p>
        </p:txBody>
      </p:sp>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57200" y="2133600"/>
            <a:ext cx="8229600" cy="4602162"/>
          </a:xfrm>
        </p:spPr>
        <p:txBody>
          <a:bodyPr/>
          <a:lstStyle/>
          <a:p>
            <a:r>
              <a:rPr lang="en-GB" sz="2400" dirty="0"/>
              <a:t>certainly true that many statisticians seem to have no problem doing this:</a:t>
            </a:r>
            <a:endParaRPr lang="en-CN" sz="2400" dirty="0"/>
          </a:p>
          <a:p>
            <a:r>
              <a:rPr lang="en-GB" sz="2000" u="sng" dirty="0">
                <a:hlinkClick r:id="rId2"/>
              </a:rPr>
              <a:t>https://math.usu.edu/jrstevens/biostat/PoissonNB.pdf</a:t>
            </a:r>
            <a:r>
              <a:rPr lang="en-GB" sz="2000" dirty="0"/>
              <a:t> # compares Negative Binomial and Poisson</a:t>
            </a:r>
          </a:p>
          <a:p>
            <a:endParaRPr lang="en-CN" sz="2000" dirty="0"/>
          </a:p>
          <a:p>
            <a:r>
              <a:rPr lang="en-GB" sz="2000" u="sng" dirty="0">
                <a:hlinkClick r:id="rId3"/>
              </a:rPr>
              <a:t>https://stats.idre.ucla.edu/stata/faq/how-can-i-use-countfit-in-choosing-a-count-model/</a:t>
            </a:r>
            <a:r>
              <a:rPr lang="en-GB" sz="2000" dirty="0"/>
              <a:t> #compares a whole bunch of count data variations on the basic Poisson model</a:t>
            </a:r>
            <a:endParaRPr lang="en-CN" sz="2000" dirty="0"/>
          </a:p>
          <a:p>
            <a:r>
              <a:rPr lang="en-GB" sz="2000" dirty="0"/>
              <a:t> </a:t>
            </a:r>
            <a:endParaRPr lang="en-CN" sz="2000" dirty="0"/>
          </a:p>
          <a:p>
            <a:r>
              <a:rPr lang="en-GB" sz="2000" dirty="0"/>
              <a:t>I myself have used AIC comparisons between closely related models before:</a:t>
            </a:r>
            <a:r>
              <a:rPr lang="en-CN" sz="2000" dirty="0"/>
              <a:t> </a:t>
            </a:r>
            <a:r>
              <a:rPr lang="en-GB" sz="2000" u="sng" dirty="0">
                <a:hlinkClick r:id="rId4"/>
              </a:rPr>
              <a:t>https://www.nature.com/articles/s41598-017-09768-z</a:t>
            </a:r>
            <a:endParaRPr lang="en-CN" sz="2000" dirty="0"/>
          </a:p>
          <a:p>
            <a:pPr eaLnBrk="1" hangingPunct="1"/>
            <a:endParaRPr lang="en-NZ" altLang="en-CN" sz="2400" dirty="0"/>
          </a:p>
          <a:p>
            <a:pPr eaLnBrk="1" hangingPunct="1"/>
            <a:endParaRPr lang="en-NZ" altLang="en-CN" sz="2400" dirty="0"/>
          </a:p>
          <a:p>
            <a:pPr eaLnBrk="1" hangingPunct="1"/>
            <a:endParaRPr lang="en-NZ" altLang="en-CN" sz="2400" dirty="0"/>
          </a:p>
          <a:p>
            <a:pPr eaLnBrk="1" hangingPunct="1"/>
            <a:endParaRPr lang="en-NZ" altLang="en-CN" sz="2400" dirty="0"/>
          </a:p>
          <a:p>
            <a:pPr eaLnBrk="1" hangingPunct="1"/>
            <a:endParaRPr lang="en-GB" altLang="en-CN" dirty="0"/>
          </a:p>
        </p:txBody>
      </p:sp>
    </p:spTree>
    <p:extLst>
      <p:ext uri="{BB962C8B-B14F-4D97-AF65-F5344CB8AC3E}">
        <p14:creationId xmlns:p14="http://schemas.microsoft.com/office/powerpoint/2010/main" val="35425412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a:xfrm>
            <a:off x="457200" y="122238"/>
            <a:ext cx="7543800" cy="1434554"/>
          </a:xfrm>
        </p:spPr>
        <p:txBody>
          <a:bodyPr/>
          <a:lstStyle/>
          <a:p>
            <a:r>
              <a:rPr lang="en-GB" dirty="0"/>
              <a:t>Argument against AIC comparisons</a:t>
            </a:r>
            <a:endParaRPr lang="en-CN" dirty="0"/>
          </a:p>
        </p:txBody>
      </p:sp>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48072" y="2204864"/>
            <a:ext cx="8229600" cy="4026842"/>
          </a:xfrm>
        </p:spPr>
        <p:txBody>
          <a:bodyPr/>
          <a:lstStyle/>
          <a:p>
            <a:r>
              <a:rPr lang="en-GB" sz="2000" dirty="0"/>
              <a:t>Intuitively, the argument against doing AIC comparisons between different models is that the AIC depends on the loglikelihoods of the models [recall: AIC = -2 </a:t>
            </a:r>
            <a:r>
              <a:rPr lang="en-GB" sz="2000" dirty="0" err="1"/>
              <a:t>logLik</a:t>
            </a:r>
            <a:r>
              <a:rPr lang="en-GB" sz="2000" dirty="0"/>
              <a:t> + 2(k+1) ], and the loglikelihoods themselves will by definition differ because of the </a:t>
            </a:r>
            <a:r>
              <a:rPr lang="en-GB" sz="2000" u="sng" dirty="0"/>
              <a:t>differences in the model functions</a:t>
            </a:r>
            <a:r>
              <a:rPr lang="en-GB" sz="2000" dirty="0"/>
              <a:t>, regardless of the data, so the AIC values generated cannot be meaningfully compared.</a:t>
            </a:r>
            <a:endParaRPr lang="en-CN" sz="2000" dirty="0"/>
          </a:p>
          <a:p>
            <a:endParaRPr lang="en-GB" sz="2000" dirty="0"/>
          </a:p>
          <a:p>
            <a:r>
              <a:rPr lang="en-GB" sz="2000" dirty="0"/>
              <a:t>The two links below follow this train of thought.</a:t>
            </a:r>
            <a:endParaRPr lang="en-CN" sz="2000" dirty="0"/>
          </a:p>
          <a:p>
            <a:r>
              <a:rPr lang="en-GB" sz="2000" u="sng" dirty="0">
                <a:hlinkClick r:id="rId2"/>
              </a:rPr>
              <a:t>https://stats.stackexchange.com/questions/139201/model-selection-can-i-compare-the-aic-from-models-of-count-data-between-linear</a:t>
            </a:r>
            <a:endParaRPr lang="en-CN" sz="2000" dirty="0"/>
          </a:p>
          <a:p>
            <a:endParaRPr lang="en-CN" sz="1000" dirty="0"/>
          </a:p>
          <a:p>
            <a:r>
              <a:rPr lang="en-GB" sz="2000" u="sng" dirty="0">
                <a:hlinkClick r:id="rId3"/>
              </a:rPr>
              <a:t>https://stats.stackexchange.com/questions/345069/likelihood-comparable-across-different-distributions</a:t>
            </a:r>
            <a:endParaRPr lang="en-CN" sz="2000" dirty="0"/>
          </a:p>
          <a:p>
            <a:pPr eaLnBrk="1" hangingPunct="1"/>
            <a:endParaRPr lang="en-NZ" altLang="en-CN" sz="2000" dirty="0"/>
          </a:p>
          <a:p>
            <a:pPr eaLnBrk="1" hangingPunct="1"/>
            <a:endParaRPr lang="en-NZ" altLang="en-CN" sz="2000" dirty="0"/>
          </a:p>
          <a:p>
            <a:pPr eaLnBrk="1" hangingPunct="1"/>
            <a:endParaRPr lang="en-NZ" altLang="en-CN" sz="2000" dirty="0"/>
          </a:p>
          <a:p>
            <a:pPr eaLnBrk="1" hangingPunct="1"/>
            <a:endParaRPr lang="en-NZ" altLang="en-CN" sz="2000" dirty="0"/>
          </a:p>
          <a:p>
            <a:pPr eaLnBrk="1" hangingPunct="1"/>
            <a:endParaRPr lang="en-GB" altLang="en-CN" sz="2000" dirty="0"/>
          </a:p>
        </p:txBody>
      </p:sp>
    </p:spTree>
    <p:extLst>
      <p:ext uri="{BB962C8B-B14F-4D97-AF65-F5344CB8AC3E}">
        <p14:creationId xmlns:p14="http://schemas.microsoft.com/office/powerpoint/2010/main" val="132257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Normal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Probability density function (pdf)</a:t>
            </a:r>
            <a:endParaRPr lang="en-GB" altLang="en-CN" sz="2400" dirty="0"/>
          </a:p>
          <a:p>
            <a:pPr lvl="1" eaLnBrk="1" hangingPunct="1">
              <a:buFont typeface="Wingdings" pitchFamily="2" charset="2"/>
              <a:buNone/>
            </a:pPr>
            <a:r>
              <a:rPr lang="en-GB" altLang="en-CN" sz="2400" dirty="0"/>
              <a:t>	</a:t>
            </a:r>
          </a:p>
        </p:txBody>
      </p:sp>
      <p:pic>
        <p:nvPicPr>
          <p:cNvPr id="3" name="Picture 2">
            <a:extLst>
              <a:ext uri="{FF2B5EF4-FFF2-40B4-BE49-F238E27FC236}">
                <a16:creationId xmlns:a16="http://schemas.microsoft.com/office/drawing/2014/main" id="{3B570721-6FDB-AC4C-B845-7B0CEE534D6C}"/>
              </a:ext>
            </a:extLst>
          </p:cNvPr>
          <p:cNvPicPr>
            <a:picLocks noChangeAspect="1"/>
          </p:cNvPicPr>
          <p:nvPr/>
        </p:nvPicPr>
        <p:blipFill>
          <a:blip r:embed="rId2"/>
          <a:stretch>
            <a:fillRect/>
          </a:stretch>
        </p:blipFill>
        <p:spPr>
          <a:xfrm>
            <a:off x="2411760" y="3789040"/>
            <a:ext cx="3967107" cy="252028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9DC0B83-FC12-1948-8416-7214B80F4320}"/>
                  </a:ext>
                </a:extLst>
              </p:cNvPr>
              <p:cNvSpPr/>
              <p:nvPr/>
            </p:nvSpPr>
            <p:spPr>
              <a:xfrm>
                <a:off x="2290285" y="2503822"/>
                <a:ext cx="4692310" cy="9904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sz="2800" i="1" smtClean="0">
                          <a:latin typeface="Cambria Math" panose="02040503050406030204" pitchFamily="18" charset="0"/>
                        </a:rPr>
                        <m:t>𝑓</m:t>
                      </m:r>
                      <m:d>
                        <m:dPr>
                          <m:ctrlPr>
                            <a:rPr lang="en-CN" sz="2800" i="1">
                              <a:latin typeface="Cambria Math" panose="02040503050406030204" pitchFamily="18" charset="0"/>
                            </a:rPr>
                          </m:ctrlPr>
                        </m:dPr>
                        <m:e>
                          <m:r>
                            <a:rPr lang="en-CN" sz="2800" i="1">
                              <a:latin typeface="Cambria Math" panose="02040503050406030204" pitchFamily="18" charset="0"/>
                            </a:rPr>
                            <m:t>𝑦</m:t>
                          </m:r>
                        </m:e>
                      </m:d>
                      <m:r>
                        <a:rPr lang="en-CN" sz="2800" i="0">
                          <a:latin typeface="Cambria Math" panose="02040503050406030204" pitchFamily="18" charset="0"/>
                        </a:rPr>
                        <m:t> =  </m:t>
                      </m:r>
                      <m:f>
                        <m:fPr>
                          <m:ctrlPr>
                            <a:rPr lang="en-CN" sz="2800" i="1">
                              <a:solidFill>
                                <a:srgbClr val="836967"/>
                              </a:solidFill>
                              <a:latin typeface="Cambria Math" panose="02040503050406030204" pitchFamily="18" charset="0"/>
                            </a:rPr>
                          </m:ctrlPr>
                        </m:fPr>
                        <m:num>
                          <m:r>
                            <a:rPr lang="en-CN" sz="2800" i="0">
                              <a:latin typeface="Cambria Math" panose="02040503050406030204" pitchFamily="18" charset="0"/>
                            </a:rPr>
                            <m:t>1</m:t>
                          </m:r>
                        </m:num>
                        <m:den>
                          <m:r>
                            <a:rPr lang="en-CN" sz="2800" i="1">
                              <a:latin typeface="Cambria Math" panose="02040503050406030204" pitchFamily="18" charset="0"/>
                            </a:rPr>
                            <m:t>𝜎</m:t>
                          </m:r>
                          <m:rad>
                            <m:radPr>
                              <m:degHide m:val="on"/>
                              <m:ctrlPr>
                                <a:rPr lang="en-CN" sz="2800" i="1">
                                  <a:solidFill>
                                    <a:srgbClr val="836967"/>
                                  </a:solidFill>
                                  <a:latin typeface="Cambria Math" panose="02040503050406030204" pitchFamily="18" charset="0"/>
                                </a:rPr>
                              </m:ctrlPr>
                            </m:radPr>
                            <m:deg/>
                            <m:e>
                              <m:r>
                                <a:rPr lang="en-CN" sz="2800" i="0">
                                  <a:latin typeface="Cambria Math" panose="02040503050406030204" pitchFamily="18" charset="0"/>
                                </a:rPr>
                                <m:t>2</m:t>
                              </m:r>
                              <m:r>
                                <a:rPr lang="en-CN" sz="2800" i="1">
                                  <a:latin typeface="Cambria Math" panose="02040503050406030204" pitchFamily="18" charset="0"/>
                                </a:rPr>
                                <m:t>𝜋</m:t>
                              </m:r>
                            </m:e>
                          </m:rad>
                        </m:den>
                      </m:f>
                      <m:r>
                        <a:rPr lang="en-CN" sz="2800" i="0">
                          <a:latin typeface="Cambria Math" panose="02040503050406030204" pitchFamily="18" charset="0"/>
                        </a:rPr>
                        <m:t> </m:t>
                      </m:r>
                      <m:sSup>
                        <m:sSupPr>
                          <m:ctrlPr>
                            <a:rPr lang="en-CN" sz="2800" i="1">
                              <a:solidFill>
                                <a:srgbClr val="836967"/>
                              </a:solidFill>
                              <a:latin typeface="Cambria Math" panose="02040503050406030204" pitchFamily="18" charset="0"/>
                            </a:rPr>
                          </m:ctrlPr>
                        </m:sSupPr>
                        <m:e>
                          <m:r>
                            <a:rPr lang="en-CN" sz="2800" i="1">
                              <a:latin typeface="Cambria Math" panose="02040503050406030204" pitchFamily="18" charset="0"/>
                            </a:rPr>
                            <m:t>𝑒</m:t>
                          </m:r>
                        </m:e>
                        <m:sup>
                          <m:d>
                            <m:dPr>
                              <m:ctrlPr>
                                <a:rPr lang="en-CN" sz="2800" i="1">
                                  <a:solidFill>
                                    <a:srgbClr val="836967"/>
                                  </a:solidFill>
                                  <a:latin typeface="Cambria Math" panose="02040503050406030204" pitchFamily="18" charset="0"/>
                                </a:rPr>
                              </m:ctrlPr>
                            </m:dPr>
                            <m:e>
                              <m:r>
                                <a:rPr lang="en-CN" sz="2800" i="0">
                                  <a:latin typeface="Cambria Math" panose="02040503050406030204" pitchFamily="18" charset="0"/>
                                </a:rPr>
                                <m:t>−</m:t>
                              </m:r>
                              <m:f>
                                <m:fPr>
                                  <m:ctrlPr>
                                    <a:rPr lang="en-CN" sz="2800" i="1">
                                      <a:solidFill>
                                        <a:srgbClr val="836967"/>
                                      </a:solidFill>
                                      <a:latin typeface="Cambria Math" panose="02040503050406030204" pitchFamily="18" charset="0"/>
                                    </a:rPr>
                                  </m:ctrlPr>
                                </m:fPr>
                                <m:num>
                                  <m:r>
                                    <a:rPr lang="en-CN" sz="2800" i="0">
                                      <a:latin typeface="Cambria Math" panose="02040503050406030204" pitchFamily="18" charset="0"/>
                                    </a:rPr>
                                    <m:t>1</m:t>
                                  </m:r>
                                </m:num>
                                <m:den>
                                  <m:r>
                                    <a:rPr lang="en-CN" sz="2800" i="0">
                                      <a:latin typeface="Cambria Math" panose="02040503050406030204" pitchFamily="18" charset="0"/>
                                    </a:rPr>
                                    <m:t>2</m:t>
                                  </m:r>
                                  <m:sSup>
                                    <m:sSupPr>
                                      <m:ctrlPr>
                                        <a:rPr lang="en-CN" sz="2800" i="1">
                                          <a:solidFill>
                                            <a:srgbClr val="836967"/>
                                          </a:solidFill>
                                          <a:latin typeface="Cambria Math" panose="02040503050406030204" pitchFamily="18" charset="0"/>
                                        </a:rPr>
                                      </m:ctrlPr>
                                    </m:sSupPr>
                                    <m:e>
                                      <m:r>
                                        <a:rPr lang="en-CN" sz="2800" i="1">
                                          <a:latin typeface="Cambria Math" panose="02040503050406030204" pitchFamily="18" charset="0"/>
                                        </a:rPr>
                                        <m:t>𝜎</m:t>
                                      </m:r>
                                    </m:e>
                                    <m:sup>
                                      <m:r>
                                        <a:rPr lang="en-CN" sz="2800" i="0">
                                          <a:latin typeface="Cambria Math" panose="02040503050406030204" pitchFamily="18" charset="0"/>
                                        </a:rPr>
                                        <m:t>2</m:t>
                                      </m:r>
                                    </m:sup>
                                  </m:sSup>
                                </m:den>
                              </m:f>
                              <m:sSup>
                                <m:sSupPr>
                                  <m:ctrlPr>
                                    <a:rPr lang="en-CN" sz="2800" i="1">
                                      <a:solidFill>
                                        <a:srgbClr val="836967"/>
                                      </a:solidFill>
                                      <a:latin typeface="Cambria Math" panose="02040503050406030204" pitchFamily="18" charset="0"/>
                                    </a:rPr>
                                  </m:ctrlPr>
                                </m:sSupPr>
                                <m:e>
                                  <m:d>
                                    <m:dPr>
                                      <m:ctrlPr>
                                        <a:rPr lang="en-CN" sz="2800" i="1">
                                          <a:latin typeface="Cambria Math" panose="02040503050406030204" pitchFamily="18" charset="0"/>
                                        </a:rPr>
                                      </m:ctrlPr>
                                    </m:dPr>
                                    <m:e>
                                      <m:r>
                                        <a:rPr lang="en-CN" sz="2800" i="1">
                                          <a:latin typeface="Cambria Math" panose="02040503050406030204" pitchFamily="18" charset="0"/>
                                        </a:rPr>
                                        <m:t>𝑦</m:t>
                                      </m:r>
                                      <m:r>
                                        <a:rPr lang="en-US" sz="2800" b="0" i="0" smtClean="0">
                                          <a:latin typeface="Cambria Math" panose="02040503050406030204" pitchFamily="18" charset="0"/>
                                        </a:rPr>
                                        <m:t>−</m:t>
                                      </m:r>
                                      <m:r>
                                        <a:rPr lang="en-CN" sz="2800" i="1">
                                          <a:latin typeface="Cambria Math" panose="02040503050406030204" pitchFamily="18" charset="0"/>
                                        </a:rPr>
                                        <m:t>𝜇</m:t>
                                      </m:r>
                                    </m:e>
                                  </m:d>
                                </m:e>
                                <m:sup>
                                  <m:r>
                                    <a:rPr lang="en-CN" sz="2800" i="0">
                                      <a:latin typeface="Cambria Math" panose="02040503050406030204" pitchFamily="18" charset="0"/>
                                    </a:rPr>
                                    <m:t>2</m:t>
                                  </m:r>
                                </m:sup>
                              </m:sSup>
                            </m:e>
                          </m:d>
                        </m:sup>
                      </m:sSup>
                    </m:oMath>
                  </m:oMathPara>
                </a14:m>
                <a:endParaRPr lang="en-CN" sz="2800" dirty="0"/>
              </a:p>
            </p:txBody>
          </p:sp>
        </mc:Choice>
        <mc:Fallback xmlns="">
          <p:sp>
            <p:nvSpPr>
              <p:cNvPr id="4" name="Rectangle 3">
                <a:extLst>
                  <a:ext uri="{FF2B5EF4-FFF2-40B4-BE49-F238E27FC236}">
                    <a16:creationId xmlns:a16="http://schemas.microsoft.com/office/drawing/2014/main" id="{C9DC0B83-FC12-1948-8416-7214B80F4320}"/>
                  </a:ext>
                </a:extLst>
              </p:cNvPr>
              <p:cNvSpPr>
                <a:spLocks noRot="1" noChangeAspect="1" noMove="1" noResize="1" noEditPoints="1" noAdjustHandles="1" noChangeArrowheads="1" noChangeShapeType="1" noTextEdit="1"/>
              </p:cNvSpPr>
              <p:nvPr/>
            </p:nvSpPr>
            <p:spPr>
              <a:xfrm>
                <a:off x="2290285" y="2503822"/>
                <a:ext cx="4692310" cy="990464"/>
              </a:xfrm>
              <a:prstGeom prst="rect">
                <a:avLst/>
              </a:prstGeom>
              <a:blipFill>
                <a:blip r:embed="rId3"/>
                <a:stretch>
                  <a:fillRect l="-270" b="-3797"/>
                </a:stretch>
              </a:blipFill>
            </p:spPr>
            <p:txBody>
              <a:bodyPr/>
              <a:lstStyle/>
              <a:p>
                <a:r>
                  <a:rPr lang="en-CN">
                    <a:noFill/>
                  </a:rPr>
                  <a:t> </a:t>
                </a:r>
              </a:p>
            </p:txBody>
          </p:sp>
        </mc:Fallback>
      </mc:AlternateContent>
    </p:spTree>
    <p:extLst>
      <p:ext uri="{BB962C8B-B14F-4D97-AF65-F5344CB8AC3E}">
        <p14:creationId xmlns:p14="http://schemas.microsoft.com/office/powerpoint/2010/main" val="4889586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1720BE98-4091-6B4E-9782-E6494AA948D5}"/>
              </a:ext>
            </a:extLst>
          </p:cNvPr>
          <p:cNvSpPr>
            <a:spLocks noGrp="1" noChangeArrowheads="1"/>
          </p:cNvSpPr>
          <p:nvPr>
            <p:ph type="title"/>
          </p:nvPr>
        </p:nvSpPr>
        <p:spPr>
          <a:xfrm>
            <a:off x="457200" y="122238"/>
            <a:ext cx="7543800" cy="1146522"/>
          </a:xfrm>
        </p:spPr>
        <p:txBody>
          <a:bodyPr/>
          <a:lstStyle/>
          <a:p>
            <a:r>
              <a:rPr lang="en-GB" dirty="0"/>
              <a:t>Argument for AIC comparisons</a:t>
            </a:r>
            <a:endParaRPr lang="en-CN" dirty="0"/>
          </a:p>
        </p:txBody>
      </p:sp>
      <p:sp>
        <p:nvSpPr>
          <p:cNvPr id="64514" name="Rectangle 3">
            <a:extLst>
              <a:ext uri="{FF2B5EF4-FFF2-40B4-BE49-F238E27FC236}">
                <a16:creationId xmlns:a16="http://schemas.microsoft.com/office/drawing/2014/main" id="{8D8C20BD-72FA-0E4D-A999-14AD35F180DC}"/>
              </a:ext>
            </a:extLst>
          </p:cNvPr>
          <p:cNvSpPr>
            <a:spLocks noGrp="1" noChangeArrowheads="1"/>
          </p:cNvSpPr>
          <p:nvPr>
            <p:ph type="body" idx="1"/>
          </p:nvPr>
        </p:nvSpPr>
        <p:spPr>
          <a:xfrm>
            <a:off x="448072" y="2204864"/>
            <a:ext cx="8229600" cy="4026842"/>
          </a:xfrm>
        </p:spPr>
        <p:txBody>
          <a:bodyPr/>
          <a:lstStyle/>
          <a:p>
            <a:r>
              <a:rPr lang="en-GB" sz="2000" dirty="0"/>
              <a:t>Closely related models are all compound functions that are products of a basic model function and </a:t>
            </a:r>
            <a:r>
              <a:rPr lang="en-GB" sz="2000" dirty="0" err="1"/>
              <a:t>anither</a:t>
            </a:r>
            <a:r>
              <a:rPr lang="en-GB" sz="2000" dirty="0"/>
              <a:t> function that adjusts the shape. By definition, the compound function will only yield different (</a:t>
            </a:r>
            <a:r>
              <a:rPr lang="en-GB" sz="2000" u="sng" dirty="0"/>
              <a:t>and strictly greater</a:t>
            </a:r>
            <a:r>
              <a:rPr lang="en-GB" sz="2000" dirty="0"/>
              <a:t>) </a:t>
            </a:r>
            <a:r>
              <a:rPr lang="en-GB" sz="2000" dirty="0" err="1"/>
              <a:t>logLik</a:t>
            </a:r>
            <a:r>
              <a:rPr lang="en-GB" sz="2000" dirty="0"/>
              <a:t> than the basic function when the additional terms significantly improve the fit of the model. If the additional terms do not improve the fit, then the </a:t>
            </a:r>
            <a:r>
              <a:rPr lang="en-GB" sz="2000" dirty="0" err="1"/>
              <a:t>logLik</a:t>
            </a:r>
            <a:r>
              <a:rPr lang="en-GB" sz="2000" dirty="0"/>
              <a:t> of the basic and compound functions </a:t>
            </a:r>
            <a:r>
              <a:rPr lang="en-GB" sz="2000" u="sng" dirty="0"/>
              <a:t>will be the same</a:t>
            </a:r>
            <a:r>
              <a:rPr lang="en-GB" sz="2000" dirty="0"/>
              <a:t>.</a:t>
            </a:r>
            <a:endParaRPr lang="en-CN" sz="2000" dirty="0"/>
          </a:p>
          <a:p>
            <a:r>
              <a:rPr lang="en-GB" sz="2000" dirty="0"/>
              <a:t>Consider the relationship between the Negative Binomial model and the Poisson model. The Negative Binomial consists of the basic Poisson model multiplied by a gamma distribution.</a:t>
            </a:r>
            <a:endParaRPr lang="en-CN" sz="2000" dirty="0"/>
          </a:p>
          <a:p>
            <a:pPr eaLnBrk="1" hangingPunct="1"/>
            <a:endParaRPr lang="en-NZ" altLang="en-CN" sz="2000" dirty="0"/>
          </a:p>
          <a:p>
            <a:pPr eaLnBrk="1" hangingPunct="1"/>
            <a:endParaRPr lang="en-NZ" altLang="en-CN" sz="2000" dirty="0"/>
          </a:p>
          <a:p>
            <a:pPr eaLnBrk="1" hangingPunct="1"/>
            <a:endParaRPr lang="en-NZ" altLang="en-CN" sz="2000" dirty="0"/>
          </a:p>
          <a:p>
            <a:pPr eaLnBrk="1" hangingPunct="1"/>
            <a:endParaRPr lang="en-NZ" altLang="en-CN" sz="2000" dirty="0"/>
          </a:p>
          <a:p>
            <a:pPr eaLnBrk="1" hangingPunct="1"/>
            <a:endParaRPr lang="en-NZ" altLang="en-CN" sz="2000" dirty="0"/>
          </a:p>
          <a:p>
            <a:pPr eaLnBrk="1" hangingPunct="1"/>
            <a:endParaRPr lang="en-GB" altLang="en-CN" sz="2000" dirty="0"/>
          </a:p>
        </p:txBody>
      </p:sp>
      <p:pic>
        <p:nvPicPr>
          <p:cNvPr id="8" name="Picture 7">
            <a:extLst>
              <a:ext uri="{FF2B5EF4-FFF2-40B4-BE49-F238E27FC236}">
                <a16:creationId xmlns:a16="http://schemas.microsoft.com/office/drawing/2014/main" id="{AE25C521-B68D-D148-A331-580499AFFC7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19672" y="5395163"/>
            <a:ext cx="5760640" cy="1202189"/>
          </a:xfrm>
          <a:prstGeom prst="rect">
            <a:avLst/>
          </a:prstGeom>
        </p:spPr>
      </p:pic>
    </p:spTree>
    <p:extLst>
      <p:ext uri="{BB962C8B-B14F-4D97-AF65-F5344CB8AC3E}">
        <p14:creationId xmlns:p14="http://schemas.microsoft.com/office/powerpoint/2010/main" val="2730248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702AD631-BA60-FA47-8C5F-737F7FC45809}"/>
              </a:ext>
            </a:extLst>
          </p:cNvPr>
          <p:cNvSpPr>
            <a:spLocks noGrp="1" noChangeArrowheads="1"/>
          </p:cNvSpPr>
          <p:nvPr>
            <p:ph type="title"/>
          </p:nvPr>
        </p:nvSpPr>
        <p:spPr/>
        <p:txBody>
          <a:bodyPr/>
          <a:lstStyle/>
          <a:p>
            <a:pPr eaLnBrk="1" hangingPunct="1">
              <a:defRPr/>
            </a:pPr>
            <a:r>
              <a:rPr lang="en-NZ" dirty="0">
                <a:cs typeface="+mj-cs"/>
              </a:rPr>
              <a:t>Other methods to compare?</a:t>
            </a:r>
            <a:endParaRPr lang="en-GB" dirty="0">
              <a:cs typeface="+mj-cs"/>
            </a:endParaRPr>
          </a:p>
        </p:txBody>
      </p:sp>
      <p:sp>
        <p:nvSpPr>
          <p:cNvPr id="65538" name="Rectangle 3">
            <a:extLst>
              <a:ext uri="{FF2B5EF4-FFF2-40B4-BE49-F238E27FC236}">
                <a16:creationId xmlns:a16="http://schemas.microsoft.com/office/drawing/2014/main" id="{DA9A9BE9-7598-4C44-9AE3-D34C75F24AEF}"/>
              </a:ext>
            </a:extLst>
          </p:cNvPr>
          <p:cNvSpPr>
            <a:spLocks noGrp="1" noChangeArrowheads="1"/>
          </p:cNvSpPr>
          <p:nvPr>
            <p:ph type="body" idx="1"/>
          </p:nvPr>
        </p:nvSpPr>
        <p:spPr/>
        <p:txBody>
          <a:bodyPr/>
          <a:lstStyle/>
          <a:p>
            <a:r>
              <a:rPr lang="en-GB" sz="2000" dirty="0"/>
              <a:t>Some statisticians simply compare models using the Pearson </a:t>
            </a:r>
            <a:r>
              <a:rPr lang="en-GB" sz="2000" dirty="0" err="1"/>
              <a:t>chisq</a:t>
            </a:r>
            <a:r>
              <a:rPr lang="en-GB" sz="2000" dirty="0"/>
              <a:t> dispersion statistic for each model (this is the value we calculated to evaluate overdispersion) and a visual evaluation of the ‘homogeneity plot” (scaled abs residuals vs fitted values).</a:t>
            </a:r>
            <a:r>
              <a:rPr lang="en-CN" sz="2000" dirty="0"/>
              <a:t> </a:t>
            </a:r>
            <a:r>
              <a:rPr lang="en-GB" sz="2000" dirty="0"/>
              <a:t>See:</a:t>
            </a:r>
            <a:endParaRPr lang="en-CN" sz="2000" dirty="0"/>
          </a:p>
          <a:p>
            <a:r>
              <a:rPr lang="en-GB" sz="2000" u="sng" dirty="0">
                <a:hlinkClick r:id="rId2"/>
              </a:rPr>
              <a:t>https://www.theanalysisfactor.com/poisson-or-negative-binomial-using-count-model-diagnostics-to-select-a-model/</a:t>
            </a:r>
            <a:endParaRPr lang="en-CN" sz="2000" dirty="0"/>
          </a:p>
          <a:p>
            <a:endParaRPr lang="en-GB" sz="2000" dirty="0"/>
          </a:p>
          <a:p>
            <a:r>
              <a:rPr lang="en-GB" sz="2000" dirty="0"/>
              <a:t>You will see that the residuals themselves are not homogeneous, but they are all much reduced in magnitude with the Negative binomial model.</a:t>
            </a:r>
            <a:endParaRPr lang="en-CN" sz="2000" dirty="0"/>
          </a:p>
          <a:p>
            <a:pPr marL="0" indent="0" eaLnBrk="1" hangingPunct="1">
              <a:buNone/>
            </a:pPr>
            <a:endParaRPr lang="en-GB" altLang="en-CN" sz="2000" dirty="0"/>
          </a:p>
          <a:p>
            <a:pPr marL="0" indent="0" eaLnBrk="1" hangingPunct="1">
              <a:buNone/>
            </a:pPr>
            <a:endParaRPr lang="en-GB" altLang="en-CN" sz="2000" dirty="0"/>
          </a:p>
          <a:p>
            <a:pPr eaLnBrk="1" hangingPunct="1"/>
            <a:endParaRPr lang="en-NZ" altLang="en-CN" sz="2000" dirty="0"/>
          </a:p>
          <a:p>
            <a:pPr eaLnBrk="1" hangingPunct="1"/>
            <a:endParaRPr lang="en-GB" altLang="en-CN" sz="2000" dirty="0"/>
          </a:p>
        </p:txBody>
      </p:sp>
    </p:spTree>
    <p:extLst>
      <p:ext uri="{BB962C8B-B14F-4D97-AF65-F5344CB8AC3E}">
        <p14:creationId xmlns:p14="http://schemas.microsoft.com/office/powerpoint/2010/main" val="3665397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D5D6DE6E-2C95-F242-ADF9-06DB8740AA6B}"/>
              </a:ext>
            </a:extLst>
          </p:cNvPr>
          <p:cNvSpPr>
            <a:spLocks noGrp="1" noChangeArrowheads="1"/>
          </p:cNvSpPr>
          <p:nvPr>
            <p:ph type="title"/>
          </p:nvPr>
        </p:nvSpPr>
        <p:spPr/>
        <p:txBody>
          <a:bodyPr/>
          <a:lstStyle/>
          <a:p>
            <a:pPr eaLnBrk="1" hangingPunct="1">
              <a:defRPr/>
            </a:pPr>
            <a:r>
              <a:rPr lang="en-NZ" dirty="0">
                <a:cs typeface="+mj-cs"/>
              </a:rPr>
              <a:t>Testing for overdispersion in binary data</a:t>
            </a:r>
            <a:endParaRPr lang="en-GB" dirty="0">
              <a:cs typeface="+mj-cs"/>
            </a:endParaRPr>
          </a:p>
        </p:txBody>
      </p:sp>
      <p:sp>
        <p:nvSpPr>
          <p:cNvPr id="67586" name="Content Placeholder 1">
            <a:extLst>
              <a:ext uri="{FF2B5EF4-FFF2-40B4-BE49-F238E27FC236}">
                <a16:creationId xmlns:a16="http://schemas.microsoft.com/office/drawing/2014/main" id="{E846FD46-20DD-E34B-9422-F29203B2509C}"/>
              </a:ext>
            </a:extLst>
          </p:cNvPr>
          <p:cNvSpPr>
            <a:spLocks noGrp="1" noChangeArrowheads="1"/>
          </p:cNvSpPr>
          <p:nvPr>
            <p:ph idx="1"/>
          </p:nvPr>
        </p:nvSpPr>
        <p:spPr>
          <a:xfrm>
            <a:off x="323850" y="1989138"/>
            <a:ext cx="3816350" cy="4392612"/>
          </a:xfrm>
        </p:spPr>
        <p:txBody>
          <a:bodyPr/>
          <a:lstStyle/>
          <a:p>
            <a:pPr marL="0" indent="0">
              <a:buFont typeface="Wingdings" pitchFamily="2" charset="2"/>
              <a:buNone/>
            </a:pPr>
            <a:r>
              <a:rPr lang="en-US" altLang="en-CN" sz="2000"/>
              <a:t>This is not a simple problem because the data are 0</a:t>
            </a:r>
            <a:r>
              <a:rPr lang="en-US" altLang="en-US" sz="2000"/>
              <a:t>’</a:t>
            </a:r>
            <a:r>
              <a:rPr lang="en-US" altLang="en-CN" sz="2000"/>
              <a:t>s and 1</a:t>
            </a:r>
            <a:r>
              <a:rPr lang="en-US" altLang="en-US" sz="2000"/>
              <a:t>’</a:t>
            </a:r>
            <a:r>
              <a:rPr lang="en-US" altLang="en-CN" sz="2000"/>
              <a:t>s.</a:t>
            </a:r>
          </a:p>
          <a:p>
            <a:pPr marL="0" indent="0">
              <a:buFont typeface="Wingdings" pitchFamily="2" charset="2"/>
              <a:buNone/>
            </a:pPr>
            <a:endParaRPr lang="en-US" altLang="en-CN" sz="1000"/>
          </a:p>
          <a:p>
            <a:pPr marL="0" indent="0">
              <a:buFont typeface="Wingdings" pitchFamily="2" charset="2"/>
              <a:buNone/>
            </a:pPr>
            <a:r>
              <a:rPr lang="en-US" altLang="en-CN" sz="2000"/>
              <a:t>The overdispersion test can be used, but we can also use something called a binned plot.</a:t>
            </a:r>
          </a:p>
          <a:p>
            <a:pPr marL="0" indent="0">
              <a:buFont typeface="Wingdings" pitchFamily="2" charset="2"/>
              <a:buNone/>
            </a:pPr>
            <a:r>
              <a:rPr lang="en-US" altLang="en-CN" sz="2000"/>
              <a:t>Residuals divided into ranges of expected values (bins), then average resids created and compared to 95%CIs created per bin.</a:t>
            </a:r>
          </a:p>
          <a:p>
            <a:pPr marL="0" indent="0">
              <a:buFont typeface="Wingdings" pitchFamily="2" charset="2"/>
              <a:buNone/>
            </a:pPr>
            <a:r>
              <a:rPr lang="en-US" altLang="en-CN" sz="2000"/>
              <a:t>If model is true, then 95%  of the mean residuals should lie in the 95% CIs</a:t>
            </a:r>
          </a:p>
        </p:txBody>
      </p:sp>
      <p:pic>
        <p:nvPicPr>
          <p:cNvPr id="67587" name="Picture 2">
            <a:extLst>
              <a:ext uri="{FF2B5EF4-FFF2-40B4-BE49-F238E27FC236}">
                <a16:creationId xmlns:a16="http://schemas.microsoft.com/office/drawing/2014/main" id="{11886262-429A-4745-B707-EF6AECD4FF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1950" y="1844675"/>
            <a:ext cx="5113338"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5D0BA750-40CE-544C-900F-42FF4A9B725A}"/>
              </a:ext>
            </a:extLst>
          </p:cNvPr>
          <p:cNvSpPr>
            <a:spLocks noGrp="1" noChangeArrowheads="1"/>
          </p:cNvSpPr>
          <p:nvPr>
            <p:ph type="title"/>
          </p:nvPr>
        </p:nvSpPr>
        <p:spPr>
          <a:xfrm>
            <a:off x="0" y="836613"/>
            <a:ext cx="8459788" cy="719137"/>
          </a:xfrm>
        </p:spPr>
        <p:txBody>
          <a:bodyPr/>
          <a:lstStyle/>
          <a:p>
            <a:pPr algn="ctr" eaLnBrk="1" hangingPunct="1">
              <a:defRPr/>
            </a:pPr>
            <a:r>
              <a:rPr lang="en-NZ" sz="4000" b="0" dirty="0">
                <a:solidFill>
                  <a:srgbClr val="FF0000"/>
                </a:solidFill>
                <a:cs typeface="+mj-cs"/>
              </a:rPr>
              <a:t>Exercise 2.3. </a:t>
            </a:r>
            <a:br>
              <a:rPr lang="en-NZ" sz="4000" b="0" dirty="0">
                <a:solidFill>
                  <a:srgbClr val="FF0000"/>
                </a:solidFill>
                <a:cs typeface="+mj-cs"/>
              </a:rPr>
            </a:br>
            <a:r>
              <a:rPr lang="en-NZ" sz="4000" b="0" dirty="0">
                <a:solidFill>
                  <a:srgbClr val="FF0000"/>
                </a:solidFill>
                <a:cs typeface="+mj-cs"/>
              </a:rPr>
              <a:t>Graduate admissions</a:t>
            </a:r>
            <a:endParaRPr lang="en-GB" sz="4000" b="0" dirty="0">
              <a:solidFill>
                <a:srgbClr val="FF0000"/>
              </a:solidFill>
              <a:cs typeface="+mj-cs"/>
            </a:endParaRPr>
          </a:p>
        </p:txBody>
      </p:sp>
      <p:sp>
        <p:nvSpPr>
          <p:cNvPr id="243715" name="Rectangle 3">
            <a:extLst>
              <a:ext uri="{FF2B5EF4-FFF2-40B4-BE49-F238E27FC236}">
                <a16:creationId xmlns:a16="http://schemas.microsoft.com/office/drawing/2014/main" id="{101B6E24-D8A5-D842-8559-D89DE9D06675}"/>
              </a:ext>
            </a:extLst>
          </p:cNvPr>
          <p:cNvSpPr>
            <a:spLocks noGrp="1" noChangeArrowheads="1"/>
          </p:cNvSpPr>
          <p:nvPr>
            <p:ph type="body" idx="1"/>
          </p:nvPr>
        </p:nvSpPr>
        <p:spPr>
          <a:xfrm>
            <a:off x="468313" y="260350"/>
            <a:ext cx="7416800" cy="1368425"/>
          </a:xfrm>
          <a:ln>
            <a:solidFill>
              <a:srgbClr val="FF0000"/>
            </a:solidFill>
            <a:miter lim="800000"/>
            <a:headEnd/>
            <a:tailEnd/>
          </a:ln>
        </p:spPr>
        <p:txBody>
          <a:bodyPr/>
          <a:lstStyle/>
          <a:p>
            <a:pPr marL="0" lvl="1" indent="0" eaLnBrk="1" hangingPunct="1">
              <a:buClr>
                <a:schemeClr val="tx2"/>
              </a:buClr>
              <a:buFont typeface="Wingdings" pitchFamily="2" charset="2"/>
              <a:buNone/>
            </a:pPr>
            <a:endParaRPr lang="en-US" altLang="en-CN" sz="2400" dirty="0">
              <a:solidFill>
                <a:srgbClr val="FF0000"/>
              </a:solidFill>
            </a:endParaRPr>
          </a:p>
          <a:p>
            <a:pPr marL="0" lvl="1" indent="0" eaLnBrk="1" hangingPunct="1">
              <a:buClr>
                <a:schemeClr val="tx2"/>
              </a:buClr>
              <a:buFont typeface="Wingdings" pitchFamily="2" charset="2"/>
              <a:buNone/>
            </a:pPr>
            <a:endParaRPr lang="en-US" altLang="en-CN" sz="2400" dirty="0">
              <a:solidFill>
                <a:srgbClr val="FF0000"/>
              </a:solidFill>
            </a:endParaRPr>
          </a:p>
          <a:p>
            <a:pPr marL="0" lvl="1" indent="0" eaLnBrk="1" hangingPunct="1">
              <a:buClr>
                <a:schemeClr val="tx2"/>
              </a:buClr>
              <a:buFont typeface="Wingdings" pitchFamily="2" charset="2"/>
              <a:buNone/>
            </a:pPr>
            <a:endParaRPr lang="en-US" altLang="en-CN" sz="2400" dirty="0">
              <a:solidFill>
                <a:srgbClr val="FF0000"/>
              </a:solidFill>
            </a:endParaRPr>
          </a:p>
          <a:p>
            <a:pPr marL="0" lvl="1" indent="0" eaLnBrk="1" hangingPunct="1">
              <a:buClr>
                <a:schemeClr val="tx2"/>
              </a:buClr>
              <a:buFont typeface="Wingdings" pitchFamily="2" charset="2"/>
              <a:buNone/>
            </a:pPr>
            <a:r>
              <a:rPr lang="en-US" altLang="en-CN" sz="2400" dirty="0">
                <a:solidFill>
                  <a:srgbClr val="000000"/>
                </a:solidFill>
              </a:rPr>
              <a:t>A researcher is interested in how variables, such as GRE (Graduate Record Exam scores), GPA (grade point average) and rank (prestige of the undergraduate institution) affect admission into graduate school. The response variable, "admit" is a binary variable (admit/don't admit).</a:t>
            </a:r>
          </a:p>
          <a:p>
            <a:pPr marL="0" lvl="1" indent="0" eaLnBrk="1" hangingPunct="1">
              <a:buClr>
                <a:schemeClr val="tx2"/>
              </a:buClr>
              <a:buFont typeface="Wingdings" pitchFamily="2" charset="2"/>
              <a:buNone/>
            </a:pPr>
            <a:endParaRPr lang="en-GB" altLang="en-CN" sz="1000" dirty="0">
              <a:solidFill>
                <a:srgbClr val="000000"/>
              </a:solidFill>
            </a:endParaRPr>
          </a:p>
          <a:p>
            <a:pPr eaLnBrk="1" hangingPunct="1"/>
            <a:r>
              <a:rPr lang="en-GB" altLang="en-CN" sz="2400" dirty="0">
                <a:solidFill>
                  <a:srgbClr val="000000"/>
                </a:solidFill>
              </a:rPr>
              <a:t>Open </a:t>
            </a:r>
            <a:r>
              <a:rPr lang="en-GB" altLang="en-CN" sz="2400" dirty="0" err="1">
                <a:solidFill>
                  <a:srgbClr val="000000"/>
                </a:solidFill>
              </a:rPr>
              <a:t>binary.csv</a:t>
            </a:r>
            <a:endParaRPr lang="en-GB" altLang="en-CN" sz="2400" dirty="0">
              <a:solidFill>
                <a:srgbClr val="000000"/>
              </a:solidFill>
            </a:endParaRPr>
          </a:p>
          <a:p>
            <a:pPr eaLnBrk="1" hangingPunct="1"/>
            <a:r>
              <a:rPr lang="en-GB" altLang="en-CN" sz="2400" dirty="0">
                <a:solidFill>
                  <a:srgbClr val="000000"/>
                </a:solidFill>
              </a:rPr>
              <a:t>Make an appropriate model and run it</a:t>
            </a:r>
          </a:p>
          <a:p>
            <a:pPr eaLnBrk="1" hangingPunct="1"/>
            <a:r>
              <a:rPr lang="en-GB" altLang="en-CN" sz="2400" dirty="0">
                <a:solidFill>
                  <a:srgbClr val="000000"/>
                </a:solidFill>
              </a:rPr>
              <a:t>Plot residual diagnostics and test for overdispersion</a:t>
            </a:r>
          </a:p>
          <a:p>
            <a:pPr eaLnBrk="1" hangingPunct="1"/>
            <a:r>
              <a:rPr lang="en-GB" altLang="en-CN" sz="2400" dirty="0">
                <a:solidFill>
                  <a:srgbClr val="000000"/>
                </a:solidFill>
              </a:rPr>
              <a:t>Test whether it explains significant variation (you will need to run the </a:t>
            </a:r>
            <a:r>
              <a:rPr lang="en-GB" altLang="en-CN" sz="2400" dirty="0" err="1">
                <a:solidFill>
                  <a:srgbClr val="000000"/>
                </a:solidFill>
              </a:rPr>
              <a:t>anova</a:t>
            </a:r>
            <a:r>
              <a:rPr lang="en-GB" altLang="en-CN" sz="2400" dirty="0">
                <a:solidFill>
                  <a:srgbClr val="000000"/>
                </a:solidFill>
              </a:rPr>
              <a:t>() statement comparing fitted and null models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437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371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37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5AA97463-535A-F746-B7F9-21AA1B40D6C5}"/>
              </a:ext>
            </a:extLst>
          </p:cNvPr>
          <p:cNvSpPr>
            <a:spLocks noGrp="1" noChangeArrowheads="1"/>
          </p:cNvSpPr>
          <p:nvPr>
            <p:ph type="title"/>
          </p:nvPr>
        </p:nvSpPr>
        <p:spPr/>
        <p:txBody>
          <a:bodyPr/>
          <a:lstStyle/>
          <a:p>
            <a:pPr eaLnBrk="1" hangingPunct="1">
              <a:defRPr/>
            </a:pPr>
            <a:r>
              <a:rPr lang="en-NZ" dirty="0">
                <a:cs typeface="+mj-cs"/>
              </a:rPr>
              <a:t>Assessing predictors/ </a:t>
            </a:r>
            <a:br>
              <a:rPr lang="en-NZ" dirty="0">
                <a:cs typeface="+mj-cs"/>
              </a:rPr>
            </a:br>
            <a:r>
              <a:rPr lang="en-NZ" dirty="0">
                <a:cs typeface="+mj-cs"/>
              </a:rPr>
              <a:t>model selection</a:t>
            </a:r>
            <a:endParaRPr lang="en-GB" dirty="0">
              <a:cs typeface="+mj-cs"/>
            </a:endParaRPr>
          </a:p>
        </p:txBody>
      </p:sp>
      <p:sp>
        <p:nvSpPr>
          <p:cNvPr id="69634" name="Content Placeholder 1">
            <a:extLst>
              <a:ext uri="{FF2B5EF4-FFF2-40B4-BE49-F238E27FC236}">
                <a16:creationId xmlns:a16="http://schemas.microsoft.com/office/drawing/2014/main" id="{A65F6FF1-2E2F-EC4C-8DD0-A577E51A5E53}"/>
              </a:ext>
            </a:extLst>
          </p:cNvPr>
          <p:cNvSpPr>
            <a:spLocks noGrp="1" noChangeArrowheads="1"/>
          </p:cNvSpPr>
          <p:nvPr>
            <p:ph idx="1"/>
          </p:nvPr>
        </p:nvSpPr>
        <p:spPr>
          <a:xfrm>
            <a:off x="468313" y="2565400"/>
            <a:ext cx="8229600" cy="3240088"/>
          </a:xfrm>
        </p:spPr>
        <p:txBody>
          <a:bodyPr/>
          <a:lstStyle/>
          <a:p>
            <a:pPr marL="0" indent="0">
              <a:buFont typeface="Wingdings" pitchFamily="2" charset="2"/>
              <a:buNone/>
            </a:pPr>
            <a:r>
              <a:rPr lang="en-US" altLang="en-CN" sz="2400" dirty="0"/>
              <a:t>When you have a lot of predictors in a GLM</a:t>
            </a:r>
          </a:p>
          <a:p>
            <a:pPr marL="0" indent="0">
              <a:buFont typeface="Wingdings" pitchFamily="2" charset="2"/>
              <a:buNone/>
            </a:pPr>
            <a:endParaRPr lang="en-US" altLang="en-CN" sz="2400" dirty="0"/>
          </a:p>
          <a:p>
            <a:pPr marL="0" indent="0">
              <a:buFont typeface="Wingdings" pitchFamily="2" charset="2"/>
              <a:buNone/>
            </a:pPr>
            <a:endParaRPr lang="en-US" altLang="en-CN" sz="2400" dirty="0"/>
          </a:p>
          <a:p>
            <a:pPr marL="0" indent="0">
              <a:buFont typeface="Wingdings" pitchFamily="2" charset="2"/>
              <a:buNone/>
            </a:pPr>
            <a:endParaRPr lang="en-US" altLang="en-CN" sz="2400" dirty="0"/>
          </a:p>
          <a:p>
            <a:pPr marL="0" indent="0">
              <a:buFont typeface="Wingdings" pitchFamily="2" charset="2"/>
              <a:buNone/>
            </a:pPr>
            <a:r>
              <a:rPr lang="en-US" altLang="en-CN" sz="2400" dirty="0"/>
              <a:t>How do you decide which predictors are important?</a:t>
            </a:r>
          </a:p>
          <a:p>
            <a:pPr marL="0" indent="0">
              <a:buFont typeface="Wingdings" pitchFamily="2" charset="2"/>
              <a:buNone/>
            </a:pPr>
            <a:r>
              <a:rPr lang="en-US" altLang="en-CN" sz="2400" dirty="0"/>
              <a:t>[i.e. How to choose best models?]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A2863C3-C7F0-924D-8411-602FF771F241}"/>
                  </a:ext>
                </a:extLst>
              </p:cNvPr>
              <p:cNvSpPr/>
              <p:nvPr/>
            </p:nvSpPr>
            <p:spPr>
              <a:xfrm>
                <a:off x="736712" y="3356992"/>
                <a:ext cx="6984776" cy="557910"/>
              </a:xfrm>
              <a:prstGeom prst="rect">
                <a:avLst/>
              </a:prstGeom>
            </p:spPr>
            <p:txBody>
              <a:bodyPr wrap="square">
                <a:spAutoFit/>
              </a:bodyPr>
              <a:lstStyle/>
              <a:p>
                <a:pPr algn="ctr"/>
                <a:r>
                  <a:rPr lang="en-CN" sz="2800" dirty="0">
                    <a:latin typeface="Times New Roman" panose="02020603050405020304" pitchFamily="18" charset="0"/>
                    <a:ea typeface="Times New Roman" panose="02020603050405020304" pitchFamily="18" charset="0"/>
                  </a:rPr>
                  <a:t> </a:t>
                </a:r>
                <a14:m>
                  <m:oMath xmlns:m="http://schemas.openxmlformats.org/officeDocument/2006/math">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𝑦</m:t>
                        </m:r>
                      </m:e>
                      <m:sub>
                        <m:r>
                          <a:rPr lang="en-CN" sz="2800" i="1">
                            <a:effectLst/>
                            <a:latin typeface="Cambria Math" panose="02040503050406030204" pitchFamily="18" charset="0"/>
                            <a:ea typeface="Times New Roman" panose="02020603050405020304" pitchFamily="18" charset="0"/>
                          </a:rPr>
                          <m:t>𝑖𝑗𝑘</m:t>
                        </m:r>
                      </m:sub>
                    </m:sSub>
                    <m:r>
                      <a:rPr lang="en-CN" sz="2800" i="1">
                        <a:effectLst/>
                        <a:latin typeface="Cambria Math" panose="02040503050406030204" pitchFamily="18" charset="0"/>
                        <a:ea typeface="Times New Roman" panose="02020603050405020304" pitchFamily="18" charset="0"/>
                      </a:rPr>
                      <m:t>= </m:t>
                    </m:r>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𝛽</m:t>
                        </m:r>
                      </m:e>
                      <m:sub>
                        <m:r>
                          <a:rPr lang="en-CN" sz="2800" i="1">
                            <a:effectLst/>
                            <a:latin typeface="Cambria Math" panose="02040503050406030204" pitchFamily="18" charset="0"/>
                            <a:ea typeface="Times New Roman" panose="02020603050405020304" pitchFamily="18" charset="0"/>
                          </a:rPr>
                          <m:t>0</m:t>
                        </m:r>
                      </m:sub>
                    </m:sSub>
                    <m:r>
                      <a:rPr lang="en-CN" sz="2800" i="1">
                        <a:effectLst/>
                        <a:latin typeface="Cambria Math" panose="02040503050406030204" pitchFamily="18" charset="0"/>
                        <a:ea typeface="Times New Roman" panose="02020603050405020304" pitchFamily="18" charset="0"/>
                      </a:rPr>
                      <m:t>+</m:t>
                    </m:r>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𝛽</m:t>
                        </m:r>
                      </m:e>
                      <m:sub>
                        <m:r>
                          <a:rPr lang="en-CN" sz="2800" i="1">
                            <a:effectLst/>
                            <a:latin typeface="Cambria Math" panose="02040503050406030204" pitchFamily="18" charset="0"/>
                            <a:ea typeface="Times New Roman" panose="02020603050405020304" pitchFamily="18" charset="0"/>
                          </a:rPr>
                          <m:t>1</m:t>
                        </m:r>
                      </m:sub>
                    </m:sSub>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𝑥</m:t>
                        </m:r>
                      </m:e>
                      <m:sub>
                        <m:r>
                          <a:rPr lang="en-CN" sz="2800" i="1">
                            <a:effectLst/>
                            <a:latin typeface="Cambria Math" panose="02040503050406030204" pitchFamily="18" charset="0"/>
                            <a:ea typeface="Times New Roman" panose="02020603050405020304" pitchFamily="18" charset="0"/>
                          </a:rPr>
                          <m:t>1</m:t>
                        </m:r>
                      </m:sub>
                    </m:sSub>
                    <m:r>
                      <a:rPr lang="en-CN" sz="2800" i="1">
                        <a:effectLst/>
                        <a:latin typeface="Cambria Math" panose="02040503050406030204" pitchFamily="18" charset="0"/>
                        <a:ea typeface="Times New Roman" panose="02020603050405020304" pitchFamily="18" charset="0"/>
                      </a:rPr>
                      <m:t>+</m:t>
                    </m:r>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𝛽</m:t>
                        </m:r>
                      </m:e>
                      <m:sub>
                        <m:r>
                          <a:rPr lang="en-CN" sz="2800" i="1">
                            <a:effectLst/>
                            <a:latin typeface="Cambria Math" panose="02040503050406030204" pitchFamily="18" charset="0"/>
                            <a:ea typeface="Times New Roman" panose="02020603050405020304" pitchFamily="18" charset="0"/>
                          </a:rPr>
                          <m:t>2</m:t>
                        </m:r>
                      </m:sub>
                    </m:sSub>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𝑥</m:t>
                        </m:r>
                      </m:e>
                      <m:sub>
                        <m:r>
                          <a:rPr lang="en-CN" sz="2800" i="1">
                            <a:effectLst/>
                            <a:latin typeface="Cambria Math" panose="02040503050406030204" pitchFamily="18" charset="0"/>
                            <a:ea typeface="Times New Roman" panose="02020603050405020304" pitchFamily="18" charset="0"/>
                          </a:rPr>
                          <m:t>2</m:t>
                        </m:r>
                      </m:sub>
                    </m:sSub>
                    <m:r>
                      <a:rPr lang="en-CN" sz="2800" i="1">
                        <a:effectLst/>
                        <a:latin typeface="Cambria Math" panose="02040503050406030204" pitchFamily="18" charset="0"/>
                        <a:ea typeface="Times New Roman" panose="02020603050405020304" pitchFamily="18" charset="0"/>
                      </a:rPr>
                      <m:t> +</m:t>
                    </m:r>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𝛽</m:t>
                        </m:r>
                      </m:e>
                      <m:sub>
                        <m:r>
                          <a:rPr lang="en-CN" sz="2800" i="1">
                            <a:effectLst/>
                            <a:latin typeface="Cambria Math" panose="02040503050406030204" pitchFamily="18" charset="0"/>
                            <a:ea typeface="Times New Roman" panose="02020603050405020304" pitchFamily="18" charset="0"/>
                          </a:rPr>
                          <m:t>3</m:t>
                        </m:r>
                      </m:sub>
                    </m:sSub>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𝑥</m:t>
                        </m:r>
                      </m:e>
                      <m:sub>
                        <m:r>
                          <a:rPr lang="en-CN" sz="2800" i="1">
                            <a:effectLst/>
                            <a:latin typeface="Cambria Math" panose="02040503050406030204" pitchFamily="18" charset="0"/>
                            <a:ea typeface="Times New Roman" panose="02020603050405020304" pitchFamily="18" charset="0"/>
                          </a:rPr>
                          <m:t>1</m:t>
                        </m:r>
                      </m:sub>
                    </m:sSub>
                    <m:sSub>
                      <m:sSubPr>
                        <m:ctrlPr>
                          <a:rPr lang="en-CN" sz="2800" i="1">
                            <a:effectLst/>
                            <a:latin typeface="Cambria Math" panose="02040503050406030204" pitchFamily="18" charset="0"/>
                            <a:ea typeface="Times New Roman" panose="02020603050405020304" pitchFamily="18" charset="0"/>
                          </a:rPr>
                        </m:ctrlPr>
                      </m:sSubPr>
                      <m:e>
                        <m:r>
                          <a:rPr lang="en-CN" sz="2800" i="1">
                            <a:effectLst/>
                            <a:latin typeface="Cambria Math" panose="02040503050406030204" pitchFamily="18" charset="0"/>
                            <a:ea typeface="Times New Roman" panose="02020603050405020304" pitchFamily="18" charset="0"/>
                          </a:rPr>
                          <m:t>𝑥</m:t>
                        </m:r>
                      </m:e>
                      <m:sub>
                        <m:r>
                          <a:rPr lang="en-CN" sz="2800" i="1">
                            <a:effectLst/>
                            <a:latin typeface="Cambria Math" panose="02040503050406030204" pitchFamily="18" charset="0"/>
                            <a:ea typeface="Times New Roman" panose="02020603050405020304" pitchFamily="18" charset="0"/>
                          </a:rPr>
                          <m:t>2</m:t>
                        </m:r>
                      </m:sub>
                    </m:sSub>
                    <m:r>
                      <a:rPr lang="en-CN" sz="2800" i="1">
                        <a:effectLst/>
                        <a:latin typeface="Cambria Math" panose="02040503050406030204" pitchFamily="18" charset="0"/>
                        <a:ea typeface="Times New Roman" panose="02020603050405020304" pitchFamily="18" charset="0"/>
                      </a:rPr>
                      <m:t>+</m:t>
                    </m:r>
                    <m:sSub>
                      <m:sSubPr>
                        <m:ctrlPr>
                          <a:rPr lang="en-CN" sz="2800" i="1">
                            <a:effectLst/>
                            <a:latin typeface="Cambria Math" panose="02040503050406030204" pitchFamily="18" charset="0"/>
                            <a:ea typeface="Times New Roman" panose="02020603050405020304" pitchFamily="18" charset="0"/>
                          </a:rPr>
                        </m:ctrlPr>
                      </m:sSubPr>
                      <m:e>
                        <m:r>
                          <a:rPr lang="en-NZ" sz="2800" i="1">
                            <a:effectLst/>
                            <a:latin typeface="Cambria Math" panose="02040503050406030204" pitchFamily="18" charset="0"/>
                            <a:ea typeface="Times New Roman" panose="02020603050405020304" pitchFamily="18" charset="0"/>
                          </a:rPr>
                          <m:t>𝜀</m:t>
                        </m:r>
                      </m:e>
                      <m:sub>
                        <m:r>
                          <a:rPr lang="en-CN" sz="2800" i="1">
                            <a:effectLst/>
                            <a:latin typeface="Cambria Math" panose="02040503050406030204" pitchFamily="18" charset="0"/>
                            <a:ea typeface="Times New Roman" panose="02020603050405020304" pitchFamily="18" charset="0"/>
                          </a:rPr>
                          <m:t>𝑖𝑗𝑘</m:t>
                        </m:r>
                      </m:sub>
                    </m:sSub>
                  </m:oMath>
                </a14:m>
                <a:endParaRPr lang="en-CN" sz="2800" dirty="0">
                  <a:effectLst/>
                  <a:latin typeface="Times New Roman" panose="02020603050405020304" pitchFamily="18" charset="0"/>
                  <a:ea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DA2863C3-C7F0-924D-8411-602FF771F241}"/>
                  </a:ext>
                </a:extLst>
              </p:cNvPr>
              <p:cNvSpPr>
                <a:spLocks noRot="1" noChangeAspect="1" noMove="1" noResize="1" noEditPoints="1" noAdjustHandles="1" noChangeArrowheads="1" noChangeShapeType="1" noTextEdit="1"/>
              </p:cNvSpPr>
              <p:nvPr/>
            </p:nvSpPr>
            <p:spPr>
              <a:xfrm>
                <a:off x="736712" y="3356992"/>
                <a:ext cx="6984776" cy="557910"/>
              </a:xfrm>
              <a:prstGeom prst="rect">
                <a:avLst/>
              </a:prstGeom>
              <a:blipFill>
                <a:blip r:embed="rId2"/>
                <a:stretch>
                  <a:fillRect b="-15556"/>
                </a:stretch>
              </a:blipFill>
            </p:spPr>
            <p:txBody>
              <a:bodyPr/>
              <a:lstStyle/>
              <a:p>
                <a:r>
                  <a:rPr lang="en-CN">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0827E83-DDD1-CD4C-8108-5E0BB08031F2}"/>
                  </a:ext>
                </a:extLst>
              </p:cNvPr>
              <p:cNvSpPr>
                <a:spLocks noGrp="1"/>
              </p:cNvSpPr>
              <p:nvPr>
                <p:ph idx="1"/>
              </p:nvPr>
            </p:nvSpPr>
            <p:spPr/>
            <p:txBody>
              <a:bodyPr/>
              <a:lstStyle/>
              <a:p>
                <a:pPr marL="0" indent="0">
                  <a:buNone/>
                </a:pPr>
                <a:r>
                  <a:rPr lang="en-CN" sz="2400" dirty="0"/>
                  <a:t>1. Consider the significance of the regression estimate in the linear model</a:t>
                </a:r>
              </a:p>
              <a:p>
                <a:pPr lvl="1"/>
                <a:r>
                  <a:rPr lang="en-CN" sz="2400" dirty="0"/>
                  <a:t>These are based on Wald tests</a:t>
                </a:r>
              </a:p>
              <a:p>
                <a:endParaRPr lang="en-CN" sz="2000" dirty="0"/>
              </a:p>
              <a:p>
                <a:pPr marL="0" indent="0">
                  <a:buNone/>
                </a:pPr>
                <a:r>
                  <a:rPr lang="en-CN" sz="2400" dirty="0"/>
                  <a:t>2. Compare nested models using the deviance ratio tests</a:t>
                </a:r>
              </a:p>
              <a:p>
                <a:pPr marL="0" indent="0">
                  <a:buNone/>
                </a:pPr>
                <a:endParaRPr lang="en-CN" sz="1200" dirty="0"/>
              </a:p>
              <a:p>
                <a:pPr marL="0" indent="0">
                  <a:buNone/>
                </a:pPr>
                <a14:m>
                  <m:oMathPara xmlns:m="http://schemas.openxmlformats.org/officeDocument/2006/math">
                    <m:oMathParaPr>
                      <m:jc m:val="centerGroup"/>
                    </m:oMathParaPr>
                    <m:oMath xmlns:m="http://schemas.openxmlformats.org/officeDocument/2006/math">
                      <m:r>
                        <a:rPr lang="en-CN" sz="2400" i="1">
                          <a:latin typeface="Cambria Math" panose="02040503050406030204" pitchFamily="18" charset="0"/>
                        </a:rPr>
                        <m:t>𝐿𝑅𝑇</m:t>
                      </m:r>
                      <m:r>
                        <a:rPr lang="en-CN" sz="2400" i="1">
                          <a:latin typeface="Cambria Math" panose="02040503050406030204" pitchFamily="18" charset="0"/>
                        </a:rPr>
                        <m:t>= </m:t>
                      </m:r>
                      <m:f>
                        <m:fPr>
                          <m:ctrlPr>
                            <a:rPr lang="en-CN" sz="2400" i="1">
                              <a:latin typeface="Cambria Math" panose="02040503050406030204" pitchFamily="18" charset="0"/>
                            </a:rPr>
                          </m:ctrlPr>
                        </m:fPr>
                        <m:num>
                          <m:r>
                            <a:rPr lang="en-CN" sz="2400" i="1">
                              <a:latin typeface="Cambria Math" panose="02040503050406030204" pitchFamily="18" charset="0"/>
                            </a:rPr>
                            <m:t>𝑅𝑒𝑠𝑖𝑑𝑢𝑎𝑙</m:t>
                          </m:r>
                          <m:r>
                            <a:rPr lang="en-CN" sz="2400" i="1">
                              <a:latin typeface="Cambria Math" panose="02040503050406030204" pitchFamily="18" charset="0"/>
                            </a:rPr>
                            <m:t> </m:t>
                          </m:r>
                          <m:r>
                            <a:rPr lang="en-CN" sz="2400" i="1">
                              <a:latin typeface="Cambria Math" panose="02040503050406030204" pitchFamily="18" charset="0"/>
                            </a:rPr>
                            <m:t>𝑑𝑒𝑣𝑖𝑎𝑛𝑐𝑒</m:t>
                          </m:r>
                          <m:r>
                            <a:rPr lang="en-CN" sz="2400" i="1">
                              <a:latin typeface="Cambria Math" panose="02040503050406030204" pitchFamily="18" charset="0"/>
                            </a:rPr>
                            <m:t> </m:t>
                          </m:r>
                          <m:d>
                            <m:dPr>
                              <m:ctrlPr>
                                <a:rPr lang="en-CN" sz="2400" i="1">
                                  <a:latin typeface="Cambria Math" panose="02040503050406030204" pitchFamily="18" charset="0"/>
                                </a:rPr>
                              </m:ctrlPr>
                            </m:dPr>
                            <m:e>
                              <m:r>
                                <a:rPr lang="en-CN" sz="2400" i="1">
                                  <a:latin typeface="Cambria Math" panose="02040503050406030204" pitchFamily="18" charset="0"/>
                                </a:rPr>
                                <m:t>𝑡𝑒𝑠𝑡𝑒𝑑</m:t>
                              </m:r>
                              <m:r>
                                <a:rPr lang="en-CN" sz="2400" i="1">
                                  <a:latin typeface="Cambria Math" panose="02040503050406030204" pitchFamily="18" charset="0"/>
                                </a:rPr>
                                <m:t> </m:t>
                              </m:r>
                              <m:r>
                                <a:rPr lang="en-CN" sz="2400" i="1">
                                  <a:latin typeface="Cambria Math" panose="02040503050406030204" pitchFamily="18" charset="0"/>
                                </a:rPr>
                                <m:t>𝑚𝑜𝑑𝑒𝑙</m:t>
                              </m:r>
                            </m:e>
                          </m:d>
                        </m:num>
                        <m:den>
                          <m:r>
                            <a:rPr lang="en-CN" sz="2400" i="1">
                              <a:latin typeface="Cambria Math" panose="02040503050406030204" pitchFamily="18" charset="0"/>
                            </a:rPr>
                            <m:t>𝑁𝑢𝑙𝑙</m:t>
                          </m:r>
                          <m:r>
                            <a:rPr lang="en-CN" sz="2400" i="1">
                              <a:latin typeface="Cambria Math" panose="02040503050406030204" pitchFamily="18" charset="0"/>
                            </a:rPr>
                            <m:t> </m:t>
                          </m:r>
                          <m:r>
                            <a:rPr lang="en-CN" sz="2400" i="1">
                              <a:latin typeface="Cambria Math" panose="02040503050406030204" pitchFamily="18" charset="0"/>
                            </a:rPr>
                            <m:t>𝑑𝑒𝑣𝑖𝑎𝑛𝑐𝑒</m:t>
                          </m:r>
                          <m:r>
                            <a:rPr lang="en-CN" sz="2400" i="1">
                              <a:latin typeface="Cambria Math" panose="02040503050406030204" pitchFamily="18" charset="0"/>
                            </a:rPr>
                            <m:t> </m:t>
                          </m:r>
                          <m:d>
                            <m:dPr>
                              <m:ctrlPr>
                                <a:rPr lang="en-CN" sz="2400" i="1">
                                  <a:latin typeface="Cambria Math" panose="02040503050406030204" pitchFamily="18" charset="0"/>
                                </a:rPr>
                              </m:ctrlPr>
                            </m:dPr>
                            <m:e>
                              <m:r>
                                <a:rPr lang="en-CN" sz="2400" i="1">
                                  <a:latin typeface="Cambria Math" panose="02040503050406030204" pitchFamily="18" charset="0"/>
                                </a:rPr>
                                <m:t>𝑛𝑢𝑙𝑙</m:t>
                              </m:r>
                              <m:r>
                                <a:rPr lang="en-CN" sz="2400" i="1">
                                  <a:latin typeface="Cambria Math" panose="02040503050406030204" pitchFamily="18" charset="0"/>
                                </a:rPr>
                                <m:t> </m:t>
                              </m:r>
                              <m:r>
                                <a:rPr lang="en-CN" sz="2400" i="1">
                                  <a:latin typeface="Cambria Math" panose="02040503050406030204" pitchFamily="18" charset="0"/>
                                </a:rPr>
                                <m:t>𝑚𝑜𝑑𝑒𝑙</m:t>
                              </m:r>
                            </m:e>
                          </m:d>
                        </m:den>
                      </m:f>
                      <m:r>
                        <a:rPr lang="en-CN" sz="2400" i="1">
                          <a:latin typeface="Cambria Math" panose="02040503050406030204" pitchFamily="18" charset="0"/>
                        </a:rPr>
                        <m:t> ,  ~  </m:t>
                      </m:r>
                      <m:sSubSup>
                        <m:sSubSupPr>
                          <m:ctrlPr>
                            <a:rPr lang="en-CN" sz="2400" i="1">
                              <a:latin typeface="Cambria Math" panose="02040503050406030204" pitchFamily="18" charset="0"/>
                            </a:rPr>
                          </m:ctrlPr>
                        </m:sSubSupPr>
                        <m:e>
                          <m:r>
                            <a:rPr lang="en-CN" sz="2400" i="1">
                              <a:latin typeface="Cambria Math" panose="02040503050406030204" pitchFamily="18" charset="0"/>
                            </a:rPr>
                            <m:t>𝜒</m:t>
                          </m:r>
                        </m:e>
                        <m:sub>
                          <m:r>
                            <a:rPr lang="en-CN" sz="2400" i="1">
                              <a:latin typeface="Cambria Math" panose="02040503050406030204" pitchFamily="18" charset="0"/>
                            </a:rPr>
                            <m:t>𝑝</m:t>
                          </m:r>
                          <m:r>
                            <a:rPr lang="en-CN" sz="2400" i="1">
                              <a:latin typeface="Cambria Math" panose="02040503050406030204" pitchFamily="18" charset="0"/>
                            </a:rPr>
                            <m:t>−</m:t>
                          </m:r>
                          <m:r>
                            <a:rPr lang="en-CN" sz="2400" i="1">
                              <a:latin typeface="Cambria Math" panose="02040503050406030204" pitchFamily="18" charset="0"/>
                            </a:rPr>
                            <m:t>𝑎</m:t>
                          </m:r>
                        </m:sub>
                        <m:sup>
                          <m:r>
                            <a:rPr lang="en-CN" sz="2400" i="1">
                              <a:latin typeface="Cambria Math" panose="02040503050406030204" pitchFamily="18" charset="0"/>
                            </a:rPr>
                            <m:t>2</m:t>
                          </m:r>
                        </m:sup>
                      </m:sSubSup>
                    </m:oMath>
                  </m:oMathPara>
                </a14:m>
                <a:endParaRPr lang="en-CN" sz="2400" dirty="0"/>
              </a:p>
              <a:p>
                <a:endParaRPr lang="en-CN" sz="2000" dirty="0"/>
              </a:p>
              <a:p>
                <a:pPr marL="0" indent="0">
                  <a:buNone/>
                </a:pPr>
                <a:r>
                  <a:rPr lang="en-CN" sz="2400" dirty="0"/>
                  <a:t>3. Compare a larger group of subset models using AICc, like in information theoretic approaches</a:t>
                </a:r>
              </a:p>
            </p:txBody>
          </p:sp>
        </mc:Choice>
        <mc:Fallback>
          <p:sp>
            <p:nvSpPr>
              <p:cNvPr id="2" name="Content Placeholder 1">
                <a:extLst>
                  <a:ext uri="{FF2B5EF4-FFF2-40B4-BE49-F238E27FC236}">
                    <a16:creationId xmlns:a16="http://schemas.microsoft.com/office/drawing/2014/main" id="{B0827E83-DDD1-CD4C-8108-5E0BB08031F2}"/>
                  </a:ext>
                </a:extLst>
              </p:cNvPr>
              <p:cNvSpPr>
                <a:spLocks noGrp="1" noRot="1" noChangeAspect="1" noMove="1" noResize="1" noEditPoints="1" noAdjustHandles="1" noChangeArrowheads="1" noChangeShapeType="1" noTextEdit="1"/>
              </p:cNvSpPr>
              <p:nvPr>
                <p:ph idx="1"/>
              </p:nvPr>
            </p:nvSpPr>
            <p:spPr>
              <a:blipFill>
                <a:blip r:embed="rId3"/>
                <a:stretch>
                  <a:fillRect l="-1235" t="-1149"/>
                </a:stretch>
              </a:blipFill>
            </p:spPr>
            <p:txBody>
              <a:bodyPr/>
              <a:lstStyle/>
              <a:p>
                <a:r>
                  <a:rPr lang="en-CN">
                    <a:noFill/>
                  </a:rPr>
                  <a:t> </a:t>
                </a:r>
              </a:p>
            </p:txBody>
          </p:sp>
        </mc:Fallback>
      </mc:AlternateContent>
      <p:sp>
        <p:nvSpPr>
          <p:cNvPr id="254978" name="Rectangle 2">
            <a:extLst>
              <a:ext uri="{FF2B5EF4-FFF2-40B4-BE49-F238E27FC236}">
                <a16:creationId xmlns:a16="http://schemas.microsoft.com/office/drawing/2014/main" id="{072AC6C7-DEC3-3F4A-974A-CF4977C8E4BE}"/>
              </a:ext>
            </a:extLst>
          </p:cNvPr>
          <p:cNvSpPr>
            <a:spLocks noGrp="1" noChangeArrowheads="1"/>
          </p:cNvSpPr>
          <p:nvPr>
            <p:ph type="title"/>
          </p:nvPr>
        </p:nvSpPr>
        <p:spPr>
          <a:xfrm>
            <a:off x="457200" y="122238"/>
            <a:ext cx="7543800" cy="785812"/>
          </a:xfrm>
        </p:spPr>
        <p:txBody>
          <a:bodyPr/>
          <a:lstStyle/>
          <a:p>
            <a:pPr eaLnBrk="1" hangingPunct="1">
              <a:defRPr/>
            </a:pPr>
            <a:r>
              <a:rPr lang="en-NZ" dirty="0">
                <a:cs typeface="+mj-cs"/>
              </a:rPr>
              <a:t>Model selection Methods</a:t>
            </a:r>
            <a:endParaRPr lang="en-GB" dirty="0">
              <a:cs typeface="+mj-cs"/>
            </a:endParaRPr>
          </a:p>
        </p:txBody>
      </p:sp>
      <p:graphicFrame>
        <p:nvGraphicFramePr>
          <p:cNvPr id="70659" name="Object 5">
            <a:extLst>
              <a:ext uri="{FF2B5EF4-FFF2-40B4-BE49-F238E27FC236}">
                <a16:creationId xmlns:a16="http://schemas.microsoft.com/office/drawing/2014/main" id="{970CC7E2-6834-8E40-8C1D-724DFAB44EA9}"/>
              </a:ext>
            </a:extLst>
          </p:cNvPr>
          <p:cNvGraphicFramePr>
            <a:graphicFrameLocks noChangeAspect="1"/>
          </p:cNvGraphicFramePr>
          <p:nvPr>
            <p:extLst>
              <p:ext uri="{D42A27DB-BD31-4B8C-83A1-F6EECF244321}">
                <p14:modId xmlns:p14="http://schemas.microsoft.com/office/powerpoint/2010/main" val="2761268607"/>
              </p:ext>
            </p:extLst>
          </p:nvPr>
        </p:nvGraphicFramePr>
        <p:xfrm>
          <a:off x="5796136" y="2348880"/>
          <a:ext cx="1195388" cy="768350"/>
        </p:xfrm>
        <a:graphic>
          <a:graphicData uri="http://schemas.openxmlformats.org/presentationml/2006/ole">
            <mc:AlternateContent xmlns:mc="http://schemas.openxmlformats.org/markup-compatibility/2006">
              <mc:Choice xmlns:v="urn:schemas-microsoft-com:vml" Requires="v">
                <p:oleObj spid="_x0000_s87129" name="Equation" r:id="rId4" imgW="393700" imgH="254000" progId="Equation.3">
                  <p:embed/>
                </p:oleObj>
              </mc:Choice>
              <mc:Fallback>
                <p:oleObj name="Equation" r:id="rId4" imgW="393700" imgH="254000" progId="Equation.3">
                  <p:embed/>
                  <p:pic>
                    <p:nvPicPr>
                      <p:cNvPr id="70659" name="Object 5">
                        <a:extLst>
                          <a:ext uri="{FF2B5EF4-FFF2-40B4-BE49-F238E27FC236}">
                            <a16:creationId xmlns:a16="http://schemas.microsoft.com/office/drawing/2014/main" id="{970CC7E2-6834-8E40-8C1D-724DFAB44E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2348880"/>
                        <a:ext cx="1195388"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Rectangle 3">
            <a:extLst>
              <a:ext uri="{FF2B5EF4-FFF2-40B4-BE49-F238E27FC236}">
                <a16:creationId xmlns:a16="http://schemas.microsoft.com/office/drawing/2014/main" id="{FF27D24F-05CA-E649-B77D-E5D664A0BD64}"/>
              </a:ext>
            </a:extLst>
          </p:cNvPr>
          <p:cNvSpPr txBox="1">
            <a:spLocks noChangeArrowheads="1"/>
          </p:cNvSpPr>
          <p:nvPr/>
        </p:nvSpPr>
        <p:spPr>
          <a:xfrm>
            <a:off x="1403350" y="6021388"/>
            <a:ext cx="5976938" cy="503237"/>
          </a:xfrm>
          <a:prstGeom prst="rect">
            <a:avLst/>
          </a:prstGeom>
          <a:ln w="25400">
            <a:solidFill>
              <a:srgbClr val="FF0000"/>
            </a:solidFill>
          </a:ln>
        </p:spPr>
        <p:txBody>
          <a:bodyPr/>
          <a:lst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a:lstStyle>
          <a:p>
            <a:pPr marL="0" indent="0" algn="ctr" eaLnBrk="1" hangingPunct="1">
              <a:lnSpc>
                <a:spcPct val="90000"/>
              </a:lnSpc>
              <a:buFont typeface="Wingdings" charset="0"/>
              <a:buNone/>
              <a:defRPr/>
            </a:pPr>
            <a:r>
              <a:rPr lang="en-GB" sz="2400" u="sng" dirty="0">
                <a:solidFill>
                  <a:srgbClr val="FF0000"/>
                </a:solidFill>
                <a:cs typeface="+mn-cs"/>
              </a:rPr>
              <a:t>Exercise</a:t>
            </a:r>
            <a:r>
              <a:rPr lang="en-GB" sz="2400" dirty="0">
                <a:solidFill>
                  <a:srgbClr val="FF0000"/>
                </a:solidFill>
                <a:cs typeface="+mn-cs"/>
              </a:rPr>
              <a:t>: Return to Admissions problem</a:t>
            </a:r>
          </a:p>
          <a:p>
            <a:pPr marL="0" indent="0" eaLnBrk="1" hangingPunct="1">
              <a:lnSpc>
                <a:spcPct val="90000"/>
              </a:lnSpc>
              <a:buFont typeface="Wingdings" charset="0"/>
              <a:buNone/>
              <a:defRPr/>
            </a:pPr>
            <a:endParaRPr lang="en-GB" sz="2400" dirty="0">
              <a:solidFill>
                <a:srgbClr val="FF0000"/>
              </a:solidFill>
              <a:cs typeface="+mn-cs"/>
            </a:endParaRPr>
          </a:p>
          <a:p>
            <a:pPr eaLnBrk="1" hangingPunct="1">
              <a:lnSpc>
                <a:spcPct val="90000"/>
              </a:lnSpc>
              <a:defRPr/>
            </a:pPr>
            <a:endParaRPr lang="en-GB" sz="2400" dirty="0">
              <a:cs typeface="+mn-cs"/>
            </a:endParaRPr>
          </a:p>
          <a:p>
            <a:pPr marL="514350" indent="-514350" eaLnBrk="1" hangingPunct="1">
              <a:lnSpc>
                <a:spcPct val="90000"/>
              </a:lnSpc>
              <a:buFont typeface="Wingdings" charset="0"/>
              <a:buAutoNum type="arabicPeriod"/>
              <a:defRPr/>
            </a:pPr>
            <a:endParaRPr lang="en-GB" sz="2400" dirty="0">
              <a:cs typeface="+mn-cs"/>
            </a:endParaRPr>
          </a:p>
        </p:txBody>
      </p:sp>
    </p:spTree>
    <p:extLst>
      <p:ext uri="{BB962C8B-B14F-4D97-AF65-F5344CB8AC3E}">
        <p14:creationId xmlns:p14="http://schemas.microsoft.com/office/powerpoint/2010/main" val="1362382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75CC4-EFCD-3D4E-B35A-9AF00BE73940}"/>
              </a:ext>
            </a:extLst>
          </p:cNvPr>
          <p:cNvSpPr/>
          <p:nvPr/>
        </p:nvSpPr>
        <p:spPr>
          <a:xfrm>
            <a:off x="755576" y="5157192"/>
            <a:ext cx="4248150"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a:p>
        </p:txBody>
      </p:sp>
      <p:sp>
        <p:nvSpPr>
          <p:cNvPr id="55297" name="Title 1">
            <a:extLst>
              <a:ext uri="{FF2B5EF4-FFF2-40B4-BE49-F238E27FC236}">
                <a16:creationId xmlns:a16="http://schemas.microsoft.com/office/drawing/2014/main" id="{55659E91-F10D-1E4B-84E6-026CC250DD06}"/>
              </a:ext>
            </a:extLst>
          </p:cNvPr>
          <p:cNvSpPr>
            <a:spLocks noGrp="1" noChangeArrowheads="1"/>
          </p:cNvSpPr>
          <p:nvPr>
            <p:ph type="title"/>
          </p:nvPr>
        </p:nvSpPr>
        <p:spPr/>
        <p:txBody>
          <a:bodyPr/>
          <a:lstStyle/>
          <a:p>
            <a:r>
              <a:rPr lang="en-GB" altLang="en-CN" b="0" dirty="0"/>
              <a:t>Assumptions of a GLM</a:t>
            </a:r>
          </a:p>
        </p:txBody>
      </p:sp>
      <p:sp>
        <p:nvSpPr>
          <p:cNvPr id="4" name="Content Placeholder 2">
            <a:extLst>
              <a:ext uri="{FF2B5EF4-FFF2-40B4-BE49-F238E27FC236}">
                <a16:creationId xmlns:a16="http://schemas.microsoft.com/office/drawing/2014/main" id="{B73F51B5-AFA8-1941-A5F6-B27FB51B4278}"/>
              </a:ext>
            </a:extLst>
          </p:cNvPr>
          <p:cNvSpPr>
            <a:spLocks noGrp="1" noChangeArrowheads="1"/>
          </p:cNvSpPr>
          <p:nvPr>
            <p:ph idx="1"/>
          </p:nvPr>
        </p:nvSpPr>
        <p:spPr/>
        <p:txBody>
          <a:bodyPr/>
          <a:lstStyle/>
          <a:p>
            <a:pPr lvl="1">
              <a:lnSpc>
                <a:spcPct val="90000"/>
              </a:lnSpc>
              <a:buFont typeface="Wingdings" pitchFamily="2" charset="2"/>
              <a:buNone/>
            </a:pPr>
            <a:r>
              <a:rPr lang="en-GB" altLang="en-CN" sz="3200" dirty="0"/>
              <a:t>Linear models assumptions:</a:t>
            </a:r>
          </a:p>
          <a:p>
            <a:pPr lvl="1">
              <a:lnSpc>
                <a:spcPct val="90000"/>
              </a:lnSpc>
              <a:buFont typeface="Arial" panose="020B0604020202020204" pitchFamily="34" charset="0"/>
              <a:buAutoNum type="arabicPeriod"/>
            </a:pPr>
            <a:r>
              <a:rPr lang="en-GB" altLang="en-CN" sz="3000" dirty="0"/>
              <a:t>The model makes biological sense</a:t>
            </a:r>
          </a:p>
          <a:p>
            <a:pPr lvl="1">
              <a:lnSpc>
                <a:spcPct val="90000"/>
              </a:lnSpc>
              <a:buFont typeface="Arial" panose="020B0604020202020204" pitchFamily="34" charset="0"/>
              <a:buAutoNum type="arabicPeriod"/>
            </a:pPr>
            <a:r>
              <a:rPr lang="en-GB" altLang="en-CN" sz="3000" dirty="0"/>
              <a:t>Additivity (terms are added together)</a:t>
            </a:r>
          </a:p>
          <a:p>
            <a:pPr lvl="1">
              <a:lnSpc>
                <a:spcPct val="90000"/>
              </a:lnSpc>
              <a:buFont typeface="Arial" panose="020B0604020202020204" pitchFamily="34" charset="0"/>
              <a:buAutoNum type="arabicPeriod"/>
            </a:pPr>
            <a:r>
              <a:rPr lang="en-GB" altLang="en-CN" sz="3000" dirty="0"/>
              <a:t>Linearity</a:t>
            </a:r>
          </a:p>
          <a:p>
            <a:pPr lvl="1">
              <a:lnSpc>
                <a:spcPct val="90000"/>
              </a:lnSpc>
              <a:buFont typeface="Arial" panose="020B0604020202020204" pitchFamily="34" charset="0"/>
              <a:buAutoNum type="arabicPeriod"/>
            </a:pPr>
            <a:r>
              <a:rPr lang="en-GB" altLang="en-CN" sz="3000" dirty="0"/>
              <a:t>Independence of errors </a:t>
            </a:r>
          </a:p>
          <a:p>
            <a:pPr lvl="1">
              <a:lnSpc>
                <a:spcPct val="90000"/>
              </a:lnSpc>
              <a:buFont typeface="Arial" panose="020B0604020202020204" pitchFamily="34" charset="0"/>
              <a:buAutoNum type="arabicPeriod"/>
            </a:pPr>
            <a:r>
              <a:rPr lang="en-GB" altLang="en-CN" sz="3000" dirty="0"/>
              <a:t>Homoscedasticity – equal variance of errors</a:t>
            </a:r>
          </a:p>
          <a:p>
            <a:pPr lvl="1">
              <a:lnSpc>
                <a:spcPct val="90000"/>
              </a:lnSpc>
              <a:buFont typeface="Arial" panose="020B0604020202020204" pitchFamily="34" charset="0"/>
              <a:buAutoNum type="arabicPeriod"/>
            </a:pPr>
            <a:r>
              <a:rPr lang="en-GB" altLang="en-CN" sz="3000" dirty="0"/>
              <a:t>Normality of errors.</a:t>
            </a:r>
          </a:p>
        </p:txBody>
      </p:sp>
      <p:cxnSp>
        <p:nvCxnSpPr>
          <p:cNvPr id="5" name="Straight Connector 4">
            <a:extLst>
              <a:ext uri="{FF2B5EF4-FFF2-40B4-BE49-F238E27FC236}">
                <a16:creationId xmlns:a16="http://schemas.microsoft.com/office/drawing/2014/main" id="{924977E4-10AA-EE4F-8540-FADF4163EC4D}"/>
              </a:ext>
            </a:extLst>
          </p:cNvPr>
          <p:cNvCxnSpPr/>
          <p:nvPr/>
        </p:nvCxnSpPr>
        <p:spPr>
          <a:xfrm>
            <a:off x="755576" y="5445224"/>
            <a:ext cx="4248150"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a16="http://schemas.microsoft.com/office/drawing/2014/main" id="{F1823482-F7F9-4B4D-8334-51F2DF0134EC}"/>
              </a:ext>
            </a:extLst>
          </p:cNvPr>
          <p:cNvSpPr>
            <a:spLocks noGrp="1" noChangeArrowheads="1"/>
          </p:cNvSpPr>
          <p:nvPr>
            <p:ph type="title"/>
          </p:nvPr>
        </p:nvSpPr>
        <p:spPr>
          <a:xfrm>
            <a:off x="2339975" y="2924175"/>
            <a:ext cx="5888038" cy="936625"/>
          </a:xfrm>
        </p:spPr>
        <p:txBody>
          <a:bodyPr/>
          <a:lstStyle/>
          <a:p>
            <a:pPr eaLnBrk="1" hangingPunct="1">
              <a:defRPr/>
            </a:pPr>
            <a:r>
              <a:rPr lang="en-NZ" dirty="0">
                <a:cs typeface="+mj-cs"/>
              </a:rPr>
              <a:t>End of Lecture 2.</a:t>
            </a:r>
            <a:endParaRPr lang="en-GB" dirty="0">
              <a:cs typeface="+mj-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a:extLst>
              <a:ext uri="{FF2B5EF4-FFF2-40B4-BE49-F238E27FC236}">
                <a16:creationId xmlns:a16="http://schemas.microsoft.com/office/drawing/2014/main" id="{DABEEF28-10FA-0242-B276-1826FC4DE1C3}"/>
              </a:ext>
            </a:extLst>
          </p:cNvPr>
          <p:cNvSpPr>
            <a:spLocks noGrp="1" noChangeArrowheads="1"/>
          </p:cNvSpPr>
          <p:nvPr>
            <p:ph type="body" idx="1"/>
          </p:nvPr>
        </p:nvSpPr>
        <p:spPr>
          <a:xfrm>
            <a:off x="395288" y="333375"/>
            <a:ext cx="7345362" cy="1368425"/>
          </a:xfrm>
          <a:ln>
            <a:solidFill>
              <a:srgbClr val="FF0000"/>
            </a:solidFill>
          </a:ln>
        </p:spPr>
        <p:txBody>
          <a:bodyPr/>
          <a:lstStyle/>
          <a:p>
            <a:pPr marL="0" lvl="1" indent="0" eaLnBrk="1" hangingPunct="1">
              <a:buClr>
                <a:schemeClr val="tx2"/>
              </a:buClr>
              <a:buFont typeface="Wingdings" charset="0"/>
              <a:buNone/>
              <a:defRPr/>
            </a:pPr>
            <a:endParaRPr lang="en-US" sz="2200" dirty="0">
              <a:solidFill>
                <a:srgbClr val="000000"/>
              </a:solidFill>
            </a:endParaRPr>
          </a:p>
          <a:p>
            <a:pPr marL="0" lvl="1" indent="0" eaLnBrk="1" hangingPunct="1">
              <a:buClr>
                <a:schemeClr val="tx2"/>
              </a:buClr>
              <a:buFont typeface="Wingdings" charset="0"/>
              <a:buNone/>
              <a:defRPr/>
            </a:pPr>
            <a:endParaRPr lang="en-US" sz="2200" dirty="0">
              <a:solidFill>
                <a:srgbClr val="000000"/>
              </a:solidFill>
            </a:endParaRPr>
          </a:p>
          <a:p>
            <a:pPr marL="0" lvl="1" indent="0" eaLnBrk="1" hangingPunct="1">
              <a:buClr>
                <a:schemeClr val="tx2"/>
              </a:buClr>
              <a:buFont typeface="Wingdings" charset="0"/>
              <a:buNone/>
              <a:defRPr/>
            </a:pPr>
            <a:endParaRPr lang="en-US" sz="2200" dirty="0">
              <a:solidFill>
                <a:srgbClr val="000000"/>
              </a:solidFill>
            </a:endParaRPr>
          </a:p>
          <a:p>
            <a:pPr marL="0" lvl="1" indent="0" eaLnBrk="1" hangingPunct="1">
              <a:buClr>
                <a:schemeClr val="tx2"/>
              </a:buClr>
              <a:buFont typeface="Wingdings" charset="0"/>
              <a:buNone/>
              <a:defRPr/>
            </a:pPr>
            <a:endParaRPr lang="en-US" sz="2200" dirty="0">
              <a:solidFill>
                <a:srgbClr val="000000"/>
              </a:solidFill>
            </a:endParaRPr>
          </a:p>
          <a:p>
            <a:pPr marL="0" lvl="1" indent="0" eaLnBrk="1" hangingPunct="1">
              <a:buClr>
                <a:schemeClr val="tx2"/>
              </a:buClr>
              <a:buFont typeface="Wingdings" charset="0"/>
              <a:buNone/>
              <a:defRPr/>
            </a:pPr>
            <a:r>
              <a:rPr lang="en-US" sz="2200" dirty="0">
                <a:solidFill>
                  <a:srgbClr val="000000"/>
                </a:solidFill>
              </a:rPr>
              <a:t>Question: what factors affect the number of children born to women in Fiji?   The dataset </a:t>
            </a:r>
            <a:r>
              <a:rPr lang="en-US" sz="2200" dirty="0" err="1">
                <a:solidFill>
                  <a:srgbClr val="000000"/>
                </a:solidFill>
              </a:rPr>
              <a:t>ceb.csv</a:t>
            </a:r>
            <a:r>
              <a:rPr lang="en-US" sz="2200" dirty="0">
                <a:solidFill>
                  <a:srgbClr val="000000"/>
                </a:solidFill>
              </a:rPr>
              <a:t> contains:</a:t>
            </a:r>
          </a:p>
          <a:p>
            <a:pPr marL="0" lvl="1" indent="0" eaLnBrk="1" hangingPunct="1">
              <a:buClr>
                <a:schemeClr val="tx2"/>
              </a:buClr>
              <a:buFont typeface="Wingdings" charset="0"/>
              <a:buNone/>
              <a:defRPr/>
            </a:pPr>
            <a:r>
              <a:rPr lang="en-US" sz="2200" dirty="0">
                <a:solidFill>
                  <a:srgbClr val="000000"/>
                </a:solidFill>
              </a:rPr>
              <a:t>-&gt; Predictors: marriage duration (fact.), residence (fact.), education (fact.)</a:t>
            </a:r>
          </a:p>
          <a:p>
            <a:pPr marL="0" lvl="1" indent="0" eaLnBrk="1" hangingPunct="1">
              <a:buClr>
                <a:schemeClr val="tx2"/>
              </a:buClr>
              <a:buFont typeface="Wingdings" charset="0"/>
              <a:buNone/>
              <a:defRPr/>
            </a:pPr>
            <a:r>
              <a:rPr lang="en-US" sz="2200" dirty="0">
                <a:solidFill>
                  <a:srgbClr val="000000"/>
                </a:solidFill>
              </a:rPr>
              <a:t>-&gt; Response: mean number of children ever born per categorical group</a:t>
            </a:r>
          </a:p>
          <a:p>
            <a:pPr marL="0" lvl="1" indent="0" eaLnBrk="1" hangingPunct="1">
              <a:buClr>
                <a:schemeClr val="tx2"/>
              </a:buClr>
              <a:buFont typeface="Wingdings" charset="0"/>
              <a:buNone/>
              <a:defRPr/>
            </a:pPr>
            <a:r>
              <a:rPr lang="en-US" sz="2200" dirty="0">
                <a:solidFill>
                  <a:srgbClr val="000000"/>
                </a:solidFill>
              </a:rPr>
              <a:t>-&gt; Number of women sampled per group</a:t>
            </a:r>
          </a:p>
          <a:p>
            <a:pPr marL="0" lvl="1" indent="0" eaLnBrk="1" hangingPunct="1">
              <a:buClr>
                <a:schemeClr val="tx2"/>
              </a:buClr>
              <a:buFont typeface="Wingdings" charset="0"/>
              <a:buNone/>
              <a:defRPr/>
            </a:pPr>
            <a:endParaRPr lang="en-GB" sz="2200" dirty="0">
              <a:solidFill>
                <a:srgbClr val="000000"/>
              </a:solidFill>
            </a:endParaRPr>
          </a:p>
          <a:p>
            <a:pPr eaLnBrk="1" hangingPunct="1">
              <a:buFont typeface="Wingdings" charset="0"/>
              <a:buChar char="l"/>
              <a:defRPr/>
            </a:pPr>
            <a:r>
              <a:rPr lang="en-GB" sz="2200" dirty="0">
                <a:solidFill>
                  <a:srgbClr val="000000"/>
                </a:solidFill>
                <a:cs typeface="+mn-cs"/>
              </a:rPr>
              <a:t>Make an additive model using all predictors and test whether they are all necessary using model selection</a:t>
            </a:r>
          </a:p>
          <a:p>
            <a:pPr eaLnBrk="1" hangingPunct="1">
              <a:buFont typeface="Wingdings" charset="0"/>
              <a:buChar char="l"/>
              <a:defRPr/>
            </a:pPr>
            <a:r>
              <a:rPr lang="en-GB" sz="2200" dirty="0">
                <a:solidFill>
                  <a:srgbClr val="000000"/>
                </a:solidFill>
                <a:cs typeface="+mn-cs"/>
              </a:rPr>
              <a:t>Plot residual diagnostics and test for </a:t>
            </a:r>
            <a:r>
              <a:rPr lang="en-GB" sz="2200" dirty="0" err="1">
                <a:solidFill>
                  <a:srgbClr val="000000"/>
                </a:solidFill>
                <a:cs typeface="+mn-cs"/>
              </a:rPr>
              <a:t>overdispersion</a:t>
            </a:r>
            <a:endParaRPr lang="en-GB" sz="2200" dirty="0">
              <a:solidFill>
                <a:srgbClr val="000000"/>
              </a:solidFill>
              <a:cs typeface="+mn-cs"/>
            </a:endParaRPr>
          </a:p>
          <a:p>
            <a:pPr eaLnBrk="1" hangingPunct="1">
              <a:buFont typeface="Wingdings" charset="0"/>
              <a:buChar char="l"/>
              <a:defRPr/>
            </a:pPr>
            <a:r>
              <a:rPr lang="en-GB" sz="2200" dirty="0">
                <a:solidFill>
                  <a:srgbClr val="000000"/>
                </a:solidFill>
                <a:cs typeface="+mn-cs"/>
              </a:rPr>
              <a:t>Write out the back-transformed model</a:t>
            </a:r>
          </a:p>
        </p:txBody>
      </p:sp>
      <p:sp>
        <p:nvSpPr>
          <p:cNvPr id="243714" name="Rectangle 2">
            <a:extLst>
              <a:ext uri="{FF2B5EF4-FFF2-40B4-BE49-F238E27FC236}">
                <a16:creationId xmlns:a16="http://schemas.microsoft.com/office/drawing/2014/main" id="{827767C8-CCF9-D44F-B309-35E7641393D0}"/>
              </a:ext>
            </a:extLst>
          </p:cNvPr>
          <p:cNvSpPr>
            <a:spLocks noGrp="1" noChangeArrowheads="1"/>
          </p:cNvSpPr>
          <p:nvPr>
            <p:ph type="title"/>
          </p:nvPr>
        </p:nvSpPr>
        <p:spPr>
          <a:xfrm>
            <a:off x="755650" y="836613"/>
            <a:ext cx="6769100" cy="790575"/>
          </a:xfrm>
        </p:spPr>
        <p:txBody>
          <a:bodyPr/>
          <a:lstStyle/>
          <a:p>
            <a:pPr algn="ctr" eaLnBrk="1" hangingPunct="1">
              <a:defRPr/>
            </a:pPr>
            <a:r>
              <a:rPr lang="en-NZ" sz="4000" b="0" dirty="0">
                <a:solidFill>
                  <a:srgbClr val="FF0000"/>
                </a:solidFill>
                <a:cs typeface="+mj-cs"/>
              </a:rPr>
              <a:t>Optional: Exercise 2.4. </a:t>
            </a:r>
            <a:br>
              <a:rPr lang="en-NZ" sz="4000" b="0" dirty="0">
                <a:solidFill>
                  <a:srgbClr val="FF0000"/>
                </a:solidFill>
                <a:cs typeface="+mj-cs"/>
              </a:rPr>
            </a:br>
            <a:r>
              <a:rPr lang="en-NZ" sz="4000" b="0" dirty="0">
                <a:solidFill>
                  <a:srgbClr val="FF0000"/>
                </a:solidFill>
                <a:cs typeface="+mj-cs"/>
              </a:rPr>
              <a:t>Children ever born</a:t>
            </a:r>
            <a:endParaRPr lang="en-GB" sz="4000" b="0" dirty="0">
              <a:solidFill>
                <a:srgbClr val="FF0000"/>
              </a:solidFill>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437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371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371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371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37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82F2C453-5E38-CD4A-91E5-5053502E01E0}"/>
              </a:ext>
            </a:extLst>
          </p:cNvPr>
          <p:cNvSpPr>
            <a:spLocks noGrp="1" noChangeArrowheads="1"/>
          </p:cNvSpPr>
          <p:nvPr>
            <p:ph type="title"/>
          </p:nvPr>
        </p:nvSpPr>
        <p:spPr/>
        <p:txBody>
          <a:bodyPr/>
          <a:lstStyle/>
          <a:p>
            <a:pPr eaLnBrk="1" hangingPunct="1">
              <a:defRPr/>
            </a:pPr>
            <a:r>
              <a:rPr lang="en-NZ" dirty="0">
                <a:cs typeface="+mj-cs"/>
              </a:rPr>
              <a:t>Poisson distribution</a:t>
            </a:r>
            <a:endParaRPr lang="en-GB" dirty="0">
              <a:cs typeface="+mj-cs"/>
            </a:endParaRPr>
          </a:p>
        </p:txBody>
      </p:sp>
      <p:sp>
        <p:nvSpPr>
          <p:cNvPr id="20482" name="Rectangle 3">
            <a:extLst>
              <a:ext uri="{FF2B5EF4-FFF2-40B4-BE49-F238E27FC236}">
                <a16:creationId xmlns:a16="http://schemas.microsoft.com/office/drawing/2014/main" id="{97F55968-0C4A-B14B-9D21-6EC212AA1252}"/>
              </a:ext>
            </a:extLst>
          </p:cNvPr>
          <p:cNvSpPr>
            <a:spLocks noGrp="1" noChangeArrowheads="1"/>
          </p:cNvSpPr>
          <p:nvPr>
            <p:ph type="body" idx="1"/>
          </p:nvPr>
        </p:nvSpPr>
        <p:spPr/>
        <p:txBody>
          <a:bodyPr/>
          <a:lstStyle/>
          <a:p>
            <a:pPr eaLnBrk="1" hangingPunct="1"/>
            <a:r>
              <a:rPr lang="en-US" altLang="en-CN" sz="2400" dirty="0"/>
              <a:t>Asymmetric, discrete, unimodal, bounded below</a:t>
            </a:r>
            <a:r>
              <a:rPr lang="en-NZ" altLang="en-CN" sz="2400" dirty="0"/>
              <a:t> </a:t>
            </a:r>
          </a:p>
          <a:p>
            <a:pPr eaLnBrk="1" hangingPunct="1"/>
            <a:r>
              <a:rPr lang="en-US" altLang="en-CN" sz="2400" dirty="0"/>
              <a:t>U</a:t>
            </a:r>
            <a:r>
              <a:rPr lang="en-NZ" altLang="en-CN" sz="2400" dirty="0" err="1"/>
              <a:t>sed</a:t>
            </a:r>
            <a:r>
              <a:rPr lang="en-NZ" altLang="en-CN" sz="2400" dirty="0"/>
              <a:t> for:</a:t>
            </a:r>
          </a:p>
          <a:p>
            <a:pPr lvl="1" eaLnBrk="1" hangingPunct="1">
              <a:lnSpc>
                <a:spcPct val="90000"/>
              </a:lnSpc>
            </a:pPr>
            <a:r>
              <a:rPr lang="en-GB" altLang="en-CN" sz="2400" dirty="0"/>
              <a:t>variables describing the number of occurrences of a particular event in an interval of time or space, i.e. count data (e.g. # insects on leaves)</a:t>
            </a:r>
          </a:p>
          <a:p>
            <a:pPr lvl="1" eaLnBrk="1" hangingPunct="1">
              <a:lnSpc>
                <a:spcPct val="90000"/>
              </a:lnSpc>
            </a:pPr>
            <a:endParaRPr lang="en-GB" altLang="en-CN" sz="2400" dirty="0"/>
          </a:p>
          <a:p>
            <a:pPr eaLnBrk="1" hangingPunct="1"/>
            <a:r>
              <a:rPr lang="en-US" altLang="en-CN" sz="2400" dirty="0"/>
              <a:t>Properties</a:t>
            </a:r>
            <a:r>
              <a:rPr lang="en-NZ" altLang="en-CN" sz="2400" dirty="0"/>
              <a:t>:</a:t>
            </a:r>
          </a:p>
          <a:p>
            <a:pPr lvl="1" eaLnBrk="1" hangingPunct="1"/>
            <a:r>
              <a:rPr lang="en-GB" altLang="en-CN" sz="2400" i="1" dirty="0" err="1"/>
              <a:t>μ</a:t>
            </a:r>
            <a:r>
              <a:rPr lang="en-GB" altLang="en-CN" sz="2400" i="1" dirty="0"/>
              <a:t> = σ</a:t>
            </a:r>
            <a:r>
              <a:rPr lang="en-GB" altLang="en-CN" sz="2400" i="1" baseline="30000" dirty="0"/>
              <a:t>2</a:t>
            </a:r>
            <a:r>
              <a:rPr lang="en-GB" altLang="en-CN" sz="2400" dirty="0"/>
              <a:t> (=</a:t>
            </a:r>
            <a:r>
              <a:rPr lang="en-GB" altLang="en-CN" sz="2400" i="1" dirty="0" err="1"/>
              <a:t>λ</a:t>
            </a:r>
            <a:r>
              <a:rPr lang="en-GB" altLang="en-CN" sz="2400" dirty="0"/>
              <a:t>) </a:t>
            </a:r>
          </a:p>
          <a:p>
            <a:pPr lvl="1" eaLnBrk="1" hangingPunct="1"/>
            <a:r>
              <a:rPr lang="en-US" altLang="en-CN" sz="2400" dirty="0"/>
              <a:t>B</a:t>
            </a:r>
            <a:r>
              <a:rPr lang="en-GB" altLang="en-CN" sz="2400" dirty="0" err="1"/>
              <a:t>ounded</a:t>
            </a:r>
            <a:r>
              <a:rPr lang="en-GB" altLang="en-CN" sz="2400" dirty="0"/>
              <a:t> below:  [0,</a:t>
            </a:r>
            <a:r>
              <a:rPr lang="en-US" altLang="en-CN" sz="2400" dirty="0"/>
              <a:t>∞</a:t>
            </a:r>
            <a:r>
              <a:rPr lang="en-GB" altLang="en-CN" sz="2400" dirty="0"/>
              <a:t>)</a:t>
            </a:r>
            <a:endParaRPr lang="en-NZ" altLang="en-CN" sz="2400" b="1" dirty="0"/>
          </a:p>
          <a:p>
            <a:pPr lvl="1" eaLnBrk="1" hangingPunct="1">
              <a:lnSpc>
                <a:spcPct val="90000"/>
              </a:lnSpc>
            </a:pPr>
            <a:r>
              <a:rPr lang="en-US" altLang="en-CN" sz="2400" dirty="0"/>
              <a:t>A</a:t>
            </a:r>
            <a:r>
              <a:rPr lang="en-GB" altLang="en-CN" sz="2400" dirty="0" err="1"/>
              <a:t>pprox</a:t>
            </a:r>
            <a:r>
              <a:rPr lang="en-GB" altLang="en-CN" sz="2400" dirty="0"/>
              <a:t>. normal for </a:t>
            </a:r>
            <a:r>
              <a:rPr lang="en-GB" altLang="en-CN" sz="2400" i="1" dirty="0" err="1"/>
              <a:t>μ</a:t>
            </a:r>
            <a:r>
              <a:rPr lang="en-GB" altLang="en-CN" sz="2400" dirty="0"/>
              <a:t> &gt;&gt; 0</a:t>
            </a:r>
          </a:p>
          <a:p>
            <a:pPr lvl="1" eaLnBrk="1" hangingPunct="1">
              <a:lnSpc>
                <a:spcPct val="90000"/>
              </a:lnSpc>
              <a:buFont typeface="Wingdings" pitchFamily="2" charset="2"/>
              <a:buNone/>
            </a:pPr>
            <a:r>
              <a:rPr lang="en-GB" altLang="en-CN" sz="2400" dirty="0"/>
              <a:t>	but incr. +</a:t>
            </a:r>
            <a:r>
              <a:rPr lang="en-GB" altLang="en-CN" sz="2400" dirty="0" err="1"/>
              <a:t>ve</a:t>
            </a:r>
            <a:r>
              <a:rPr lang="en-GB" altLang="en-CN" sz="2400" dirty="0"/>
              <a:t> skew as </a:t>
            </a:r>
            <a:r>
              <a:rPr lang="en-GB" altLang="en-CN" sz="2400" i="1" dirty="0" err="1"/>
              <a:t>μ</a:t>
            </a:r>
            <a:r>
              <a:rPr lang="en-GB" altLang="en-CN" sz="2400" i="1" dirty="0"/>
              <a:t> </a:t>
            </a:r>
            <a:r>
              <a:rPr lang="en-US" altLang="en-CN" sz="2400" dirty="0"/>
              <a:t>→</a:t>
            </a:r>
            <a:r>
              <a:rPr lang="en-GB" altLang="en-CN" sz="2400" dirty="0"/>
              <a:t> 0</a:t>
            </a:r>
          </a:p>
          <a:p>
            <a:pPr lvl="1" eaLnBrk="1" hangingPunct="1">
              <a:lnSpc>
                <a:spcPct val="90000"/>
              </a:lnSpc>
              <a:buFont typeface="Wingdings" pitchFamily="2" charset="2"/>
              <a:buNone/>
            </a:pPr>
            <a:endParaRPr lang="en-GB" altLang="en-CN" dirty="0"/>
          </a:p>
        </p:txBody>
      </p:sp>
      <p:pic>
        <p:nvPicPr>
          <p:cNvPr id="20483" name="Picture 5">
            <a:extLst>
              <a:ext uri="{FF2B5EF4-FFF2-40B4-BE49-F238E27FC236}">
                <a16:creationId xmlns:a16="http://schemas.microsoft.com/office/drawing/2014/main" id="{2CFA21A2-B2C2-3945-8A57-FEC73AB24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88" y="4027488"/>
            <a:ext cx="3579812"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2ED80B2-7EAE-8B42-962A-6E9A70E9D0CB}"/>
              </a:ext>
            </a:extLst>
          </p:cNvPr>
          <p:cNvSpPr>
            <a:spLocks noGrp="1" noChangeArrowheads="1"/>
          </p:cNvSpPr>
          <p:nvPr>
            <p:ph type="title"/>
          </p:nvPr>
        </p:nvSpPr>
        <p:spPr/>
        <p:txBody>
          <a:bodyPr/>
          <a:lstStyle/>
          <a:p>
            <a:pPr eaLnBrk="1" hangingPunct="1">
              <a:defRPr/>
            </a:pPr>
            <a:r>
              <a:rPr lang="en-NZ" dirty="0">
                <a:cs typeface="+mj-cs"/>
              </a:rPr>
              <a:t>Poisson distribution</a:t>
            </a:r>
            <a:endParaRPr lang="en-GB" dirty="0">
              <a:cs typeface="+mj-cs"/>
            </a:endParaRPr>
          </a:p>
        </p:txBody>
      </p:sp>
      <p:sp>
        <p:nvSpPr>
          <p:cNvPr id="19458" name="Rectangle 3">
            <a:extLst>
              <a:ext uri="{FF2B5EF4-FFF2-40B4-BE49-F238E27FC236}">
                <a16:creationId xmlns:a16="http://schemas.microsoft.com/office/drawing/2014/main" id="{21AD32B2-6752-A643-8562-4DA3A642BF09}"/>
              </a:ext>
            </a:extLst>
          </p:cNvPr>
          <p:cNvSpPr>
            <a:spLocks noGrp="1" noChangeArrowheads="1"/>
          </p:cNvSpPr>
          <p:nvPr>
            <p:ph type="body" idx="1"/>
          </p:nvPr>
        </p:nvSpPr>
        <p:spPr/>
        <p:txBody>
          <a:bodyPr/>
          <a:lstStyle/>
          <a:p>
            <a:pPr eaLnBrk="1" hangingPunct="1"/>
            <a:r>
              <a:rPr lang="en-US" altLang="en-CN" sz="2400" dirty="0"/>
              <a:t>Probability density function (pdf)</a:t>
            </a:r>
            <a:endParaRPr lang="en-GB" altLang="en-CN" sz="2400" dirty="0"/>
          </a:p>
          <a:p>
            <a:pPr lvl="1" eaLnBrk="1" hangingPunct="1">
              <a:buFont typeface="Wingdings" pitchFamily="2" charset="2"/>
              <a:buNone/>
            </a:pPr>
            <a:r>
              <a:rPr lang="en-GB" altLang="en-CN" sz="2400" dirty="0"/>
              <a:t>	</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5C23A75-7529-214F-8FF5-D8AC7F9D95D0}"/>
                  </a:ext>
                </a:extLst>
              </p:cNvPr>
              <p:cNvSpPr/>
              <p:nvPr/>
            </p:nvSpPr>
            <p:spPr>
              <a:xfrm>
                <a:off x="3491880" y="2572412"/>
                <a:ext cx="2592288" cy="9152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N" sz="2400" smtClean="0">
                          <a:latin typeface="Cambria Math" panose="02040503050406030204" pitchFamily="18" charset="0"/>
                        </a:rPr>
                        <m:t>f</m:t>
                      </m:r>
                      <m:d>
                        <m:dPr>
                          <m:ctrlPr>
                            <a:rPr lang="en-CN" sz="2400" i="1">
                              <a:latin typeface="Cambria Math" panose="02040503050406030204" pitchFamily="18" charset="0"/>
                            </a:rPr>
                          </m:ctrlPr>
                        </m:dPr>
                        <m:e>
                          <m:r>
                            <m:rPr>
                              <m:sty m:val="p"/>
                            </m:rPr>
                            <a:rPr lang="en-US" sz="2400" b="0" i="0" smtClean="0">
                              <a:latin typeface="Cambria Math" panose="02040503050406030204" pitchFamily="18" charset="0"/>
                            </a:rPr>
                            <m:t>y</m:t>
                          </m:r>
                          <m:r>
                            <a:rPr lang="en-CN" sz="2400" i="0">
                              <a:latin typeface="Cambria Math" panose="02040503050406030204" pitchFamily="18" charset="0"/>
                            </a:rPr>
                            <m:t>,</m:t>
                          </m:r>
                          <m:r>
                            <a:rPr lang="en-CN" sz="2400" i="1" smtClean="0">
                              <a:latin typeface="Cambria Math" panose="02040503050406030204" pitchFamily="18" charset="0"/>
                            </a:rPr>
                            <m:t>𝜆</m:t>
                          </m:r>
                        </m:e>
                      </m:d>
                      <m:r>
                        <a:rPr lang="en-CN" sz="2400" i="0">
                          <a:latin typeface="Cambria Math" panose="02040503050406030204" pitchFamily="18" charset="0"/>
                        </a:rPr>
                        <m:t>= </m:t>
                      </m:r>
                      <m:f>
                        <m:fPr>
                          <m:ctrlPr>
                            <a:rPr lang="en-CN" sz="2400" i="1">
                              <a:latin typeface="Cambria Math" panose="02040503050406030204" pitchFamily="18" charset="0"/>
                            </a:rPr>
                          </m:ctrlPr>
                        </m:fPr>
                        <m:num>
                          <m:sSup>
                            <m:sSupPr>
                              <m:ctrlPr>
                                <a:rPr lang="en-CN" sz="2400" i="1">
                                  <a:latin typeface="Cambria Math" panose="02040503050406030204" pitchFamily="18" charset="0"/>
                                </a:rPr>
                              </m:ctrlPr>
                            </m:sSupPr>
                            <m:e>
                              <m:r>
                                <a:rPr lang="en-CN" sz="2400" i="1" smtClean="0">
                                  <a:latin typeface="Cambria Math" panose="02040503050406030204" pitchFamily="18" charset="0"/>
                                </a:rPr>
                                <m:t>𝜆</m:t>
                              </m:r>
                            </m:e>
                            <m:sup>
                              <m:r>
                                <a:rPr lang="en-US" sz="2400" b="0" i="1" smtClean="0">
                                  <a:latin typeface="Cambria Math" panose="02040503050406030204" pitchFamily="18" charset="0"/>
                                </a:rPr>
                                <m:t>𝑦</m:t>
                              </m:r>
                            </m:sup>
                          </m:sSup>
                          <m:r>
                            <a:rPr lang="en-CN" sz="2400" i="0">
                              <a:latin typeface="Cambria Math" panose="02040503050406030204" pitchFamily="18" charset="0"/>
                            </a:rPr>
                            <m:t> </m:t>
                          </m:r>
                          <m:sSup>
                            <m:sSupPr>
                              <m:ctrlPr>
                                <a:rPr lang="en-CN" sz="2400" i="1">
                                  <a:latin typeface="Cambria Math" panose="02040503050406030204" pitchFamily="18" charset="0"/>
                                </a:rPr>
                              </m:ctrlPr>
                            </m:sSupPr>
                            <m:e>
                              <m:r>
                                <a:rPr lang="en-CN" sz="2400" i="1">
                                  <a:latin typeface="Cambria Math" panose="02040503050406030204" pitchFamily="18" charset="0"/>
                                </a:rPr>
                                <m:t>𝑒</m:t>
                              </m:r>
                            </m:e>
                            <m:sup>
                              <m:r>
                                <a:rPr lang="en-CN" sz="2400" i="0">
                                  <a:latin typeface="Cambria Math" panose="02040503050406030204" pitchFamily="18" charset="0"/>
                                </a:rPr>
                                <m:t>−</m:t>
                              </m:r>
                              <m:r>
                                <a:rPr lang="en-CN" sz="2400" i="1">
                                  <a:latin typeface="Cambria Math" panose="02040503050406030204" pitchFamily="18" charset="0"/>
                                </a:rPr>
                                <m:t>𝜆</m:t>
                              </m:r>
                            </m:sup>
                          </m:sSup>
                        </m:num>
                        <m:den>
                          <m:r>
                            <m:rPr>
                              <m:sty m:val="p"/>
                            </m:rPr>
                            <a:rPr lang="en-US" sz="2400" b="0" i="0" smtClean="0">
                              <a:latin typeface="Cambria Math" panose="02040503050406030204" pitchFamily="18" charset="0"/>
                            </a:rPr>
                            <m:t>y</m:t>
                          </m:r>
                          <m:r>
                            <a:rPr lang="en-CN" sz="2400" i="0">
                              <a:latin typeface="Cambria Math" panose="02040503050406030204" pitchFamily="18" charset="0"/>
                            </a:rPr>
                            <m:t>!</m:t>
                          </m:r>
                        </m:den>
                      </m:f>
                    </m:oMath>
                  </m:oMathPara>
                </a14:m>
                <a:endParaRPr lang="en-CN" sz="2400" dirty="0"/>
              </a:p>
            </p:txBody>
          </p:sp>
        </mc:Choice>
        <mc:Fallback xmlns="">
          <p:sp>
            <p:nvSpPr>
              <p:cNvPr id="3" name="Rectangle 2">
                <a:extLst>
                  <a:ext uri="{FF2B5EF4-FFF2-40B4-BE49-F238E27FC236}">
                    <a16:creationId xmlns:a16="http://schemas.microsoft.com/office/drawing/2014/main" id="{85C23A75-7529-214F-8FF5-D8AC7F9D95D0}"/>
                  </a:ext>
                </a:extLst>
              </p:cNvPr>
              <p:cNvSpPr>
                <a:spLocks noRot="1" noChangeAspect="1" noMove="1" noResize="1" noEditPoints="1" noAdjustHandles="1" noChangeArrowheads="1" noChangeShapeType="1" noTextEdit="1"/>
              </p:cNvSpPr>
              <p:nvPr/>
            </p:nvSpPr>
            <p:spPr>
              <a:xfrm>
                <a:off x="3491880" y="2572412"/>
                <a:ext cx="2592288" cy="915251"/>
              </a:xfrm>
              <a:prstGeom prst="rect">
                <a:avLst/>
              </a:prstGeom>
              <a:blipFill>
                <a:blip r:embed="rId2"/>
                <a:stretch>
                  <a:fillRect b="-4110"/>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C7ABB59A-D65A-FB4B-BB3D-D320AF8135FD}"/>
              </a:ext>
            </a:extLst>
          </p:cNvPr>
          <p:cNvPicPr>
            <a:picLocks noChangeAspect="1"/>
          </p:cNvPicPr>
          <p:nvPr/>
        </p:nvPicPr>
        <p:blipFill>
          <a:blip r:embed="rId3"/>
          <a:stretch>
            <a:fillRect/>
          </a:stretch>
        </p:blipFill>
        <p:spPr>
          <a:xfrm>
            <a:off x="2715208" y="3755725"/>
            <a:ext cx="3713584" cy="2980037"/>
          </a:xfrm>
          <a:prstGeom prst="rect">
            <a:avLst/>
          </a:prstGeom>
        </p:spPr>
      </p:pic>
    </p:spTree>
    <p:extLst>
      <p:ext uri="{BB962C8B-B14F-4D97-AF65-F5344CB8AC3E}">
        <p14:creationId xmlns:p14="http://schemas.microsoft.com/office/powerpoint/2010/main" val="1320602411"/>
      </p:ext>
    </p:extLst>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10851</TotalTime>
  <Words>4591</Words>
  <Application>Microsoft Macintosh PowerPoint</Application>
  <PresentationFormat>On-screen Show (4:3)</PresentationFormat>
  <Paragraphs>700</Paragraphs>
  <Slides>78</Slides>
  <Notes>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7" baseType="lpstr">
      <vt:lpstr>Zapf Dingbats</vt:lpstr>
      <vt:lpstr>Arial</vt:lpstr>
      <vt:lpstr>Cambria Math</vt:lpstr>
      <vt:lpstr>Courier New</vt:lpstr>
      <vt:lpstr>Helvetica</vt:lpstr>
      <vt:lpstr>Times New Roman</vt:lpstr>
      <vt:lpstr>Wingdings</vt:lpstr>
      <vt:lpstr>Network</vt:lpstr>
      <vt:lpstr>Equation</vt:lpstr>
      <vt:lpstr>Lesson 2</vt:lpstr>
      <vt:lpstr>Introduction</vt:lpstr>
      <vt:lpstr>Assumptions of linear models</vt:lpstr>
      <vt:lpstr>Alternative Distributions</vt:lpstr>
      <vt:lpstr>Importantly,</vt:lpstr>
      <vt:lpstr>Normal distribution</vt:lpstr>
      <vt:lpstr>Normal distribution</vt:lpstr>
      <vt:lpstr>Poisson distribution</vt:lpstr>
      <vt:lpstr>Poisson distribution</vt:lpstr>
      <vt:lpstr>Binomial distribution</vt:lpstr>
      <vt:lpstr>Binomial distribution</vt:lpstr>
      <vt:lpstr>Gamma distribution</vt:lpstr>
      <vt:lpstr>Gamma distribution</vt:lpstr>
      <vt:lpstr>Beta distribution</vt:lpstr>
      <vt:lpstr>Beta distribution</vt:lpstr>
      <vt:lpstr>Generalized linear models</vt:lpstr>
      <vt:lpstr>Assumptions of generalized linear models</vt:lpstr>
      <vt:lpstr>Generalized linear models</vt:lpstr>
      <vt:lpstr>A problem example: </vt:lpstr>
      <vt:lpstr>A problem example: binary response</vt:lpstr>
      <vt:lpstr>Solution:  logistic regression</vt:lpstr>
      <vt:lpstr>logistic regression -the process</vt:lpstr>
      <vt:lpstr>Why not transform the response as we did before?</vt:lpstr>
      <vt:lpstr>Solution:  Generalised Linear Models</vt:lpstr>
      <vt:lpstr>Generalised Linear Models</vt:lpstr>
      <vt:lpstr>Notes: Link function, g()</vt:lpstr>
      <vt:lpstr>Notes: Link function, g()</vt:lpstr>
      <vt:lpstr>Link function</vt:lpstr>
      <vt:lpstr>Common Link functions</vt:lpstr>
      <vt:lpstr>Example 2.1. Seal problem (Binomial data)</vt:lpstr>
      <vt:lpstr>Prediction</vt:lpstr>
      <vt:lpstr>Inverse link functions</vt:lpstr>
      <vt:lpstr>Gaussian model</vt:lpstr>
      <vt:lpstr>Poisson model</vt:lpstr>
      <vt:lpstr>Logistic (Binomial) model</vt:lpstr>
      <vt:lpstr>Example 2.1 Continued.. Predictions</vt:lpstr>
      <vt:lpstr>Maximum likelihood estimation</vt:lpstr>
      <vt:lpstr>Maximum Likelihood Estimation (MLE)</vt:lpstr>
      <vt:lpstr>Maximum Likelihood Estimation (MLE)</vt:lpstr>
      <vt:lpstr>MLE example: normal data</vt:lpstr>
      <vt:lpstr>MLE example: normal data</vt:lpstr>
      <vt:lpstr>MLE example: normal data</vt:lpstr>
      <vt:lpstr>MLE example: normal data</vt:lpstr>
      <vt:lpstr>Further points about MLEs:</vt:lpstr>
      <vt:lpstr>MLEs :</vt:lpstr>
      <vt:lpstr>MLEs :</vt:lpstr>
      <vt:lpstr>Inference</vt:lpstr>
      <vt:lpstr>How to make inferences?</vt:lpstr>
      <vt:lpstr>Wald Z test</vt:lpstr>
      <vt:lpstr>Deviance</vt:lpstr>
      <vt:lpstr>Deviance</vt:lpstr>
      <vt:lpstr>Deviance</vt:lpstr>
      <vt:lpstr>Deviance in summary()</vt:lpstr>
      <vt:lpstr>Likelihood ratio tests on nested models</vt:lpstr>
      <vt:lpstr>Example 2.1 Continued.. Deviance</vt:lpstr>
      <vt:lpstr>Residual properties:</vt:lpstr>
      <vt:lpstr>Residual properties:  Over- and Under-dispersion </vt:lpstr>
      <vt:lpstr>Over- and Under-dispersion: Why do we care? </vt:lpstr>
      <vt:lpstr>Dispersion test code</vt:lpstr>
      <vt:lpstr>Dispersion test visually</vt:lpstr>
      <vt:lpstr>Dealing with dispersion problems</vt:lpstr>
      <vt:lpstr>Quasi-likelihood</vt:lpstr>
      <vt:lpstr>Negative binomial</vt:lpstr>
      <vt:lpstr>Conway-Maxwell Poisson</vt:lpstr>
      <vt:lpstr>NegBin and CMP</vt:lpstr>
      <vt:lpstr>Example 2.2. Aphid data (Poisson with overdispersion)</vt:lpstr>
      <vt:lpstr>Comparing models with different distributions – can we use AIC?</vt:lpstr>
      <vt:lpstr>Comparing models with different distributions – can we use AIC?</vt:lpstr>
      <vt:lpstr>Argument against AIC comparisons</vt:lpstr>
      <vt:lpstr>Argument for AIC comparisons</vt:lpstr>
      <vt:lpstr>Other methods to compare?</vt:lpstr>
      <vt:lpstr>Testing for overdispersion in binary data</vt:lpstr>
      <vt:lpstr>Exercise 2.3.  Graduate admissions</vt:lpstr>
      <vt:lpstr>Assessing predictors/  model selection</vt:lpstr>
      <vt:lpstr>Model selection Methods</vt:lpstr>
      <vt:lpstr>Assumptions of a GLM</vt:lpstr>
      <vt:lpstr>End of Lecture 2.</vt:lpstr>
      <vt:lpstr>Optional: Exercise 2.4.  Children ever born</vt:lpstr>
    </vt:vector>
  </TitlesOfParts>
  <Company>University of Canterbury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 309</dc:title>
  <dc:creator>jmt98</dc:creator>
  <cp:lastModifiedBy>Tomlinson Kyle</cp:lastModifiedBy>
  <cp:revision>381</cp:revision>
  <dcterms:created xsi:type="dcterms:W3CDTF">2006-11-14T03:34:33Z</dcterms:created>
  <dcterms:modified xsi:type="dcterms:W3CDTF">2022-05-08T05:48:35Z</dcterms:modified>
</cp:coreProperties>
</file>